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59" r:id="rId6"/>
    <p:sldId id="260" r:id="rId7"/>
    <p:sldId id="266" r:id="rId8"/>
    <p:sldId id="265" r:id="rId9"/>
    <p:sldId id="262" r:id="rId10"/>
    <p:sldId id="263" r:id="rId11"/>
    <p:sldId id="264" r:id="rId12"/>
    <p:sldId id="267" r:id="rId13"/>
    <p:sldId id="268" r:id="rId14"/>
    <p:sldId id="269" r:id="rId15"/>
    <p:sldId id="270" r:id="rId16"/>
    <p:sldId id="271" r:id="rId17"/>
    <p:sldId id="278" r:id="rId18"/>
    <p:sldId id="273" r:id="rId19"/>
    <p:sldId id="274" r:id="rId20"/>
    <p:sldId id="275" r:id="rId21"/>
    <p:sldId id="276" r:id="rId22"/>
    <p:sldId id="277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29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549B36-BDFE-46C9-858C-CE61A6D98FE1}" type="doc">
      <dgm:prSet loTypeId="urn:microsoft.com/office/officeart/2005/8/layout/default" loCatId="list" qsTypeId="urn:microsoft.com/office/officeart/2005/8/quickstyle/simple5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EFCC8E5-F771-45DF-93EE-699F62EA0BC7}">
      <dgm:prSet/>
      <dgm:spPr/>
      <dgm:t>
        <a:bodyPr/>
        <a:lstStyle/>
        <a:p>
          <a:r>
            <a:rPr lang="en-US"/>
            <a:t>Cancer</a:t>
          </a:r>
        </a:p>
      </dgm:t>
    </dgm:pt>
    <dgm:pt modelId="{48FDD7DF-673F-47A7-89BB-423918EBD379}" type="parTrans" cxnId="{707FBAA1-9870-4778-B8EA-F4EC23A2E3D8}">
      <dgm:prSet/>
      <dgm:spPr/>
      <dgm:t>
        <a:bodyPr/>
        <a:lstStyle/>
        <a:p>
          <a:endParaRPr lang="en-US" sz="1800"/>
        </a:p>
      </dgm:t>
    </dgm:pt>
    <dgm:pt modelId="{1E627B48-941E-4AB8-A66E-56E984D2BAEC}" type="sibTrans" cxnId="{707FBAA1-9870-4778-B8EA-F4EC23A2E3D8}">
      <dgm:prSet/>
      <dgm:spPr/>
      <dgm:t>
        <a:bodyPr/>
        <a:lstStyle/>
        <a:p>
          <a:endParaRPr lang="en-US"/>
        </a:p>
      </dgm:t>
    </dgm:pt>
    <dgm:pt modelId="{42B28CB8-4C99-44E2-AAA4-FE1DA0313796}">
      <dgm:prSet/>
      <dgm:spPr/>
      <dgm:t>
        <a:bodyPr/>
        <a:lstStyle/>
        <a:p>
          <a:r>
            <a:rPr lang="en-US"/>
            <a:t>Cancer Vaccines</a:t>
          </a:r>
        </a:p>
      </dgm:t>
    </dgm:pt>
    <dgm:pt modelId="{F8CCBC7B-0A50-4019-B693-5175AB6C6FE9}" type="parTrans" cxnId="{D897462C-15F8-4755-B638-54273321C613}">
      <dgm:prSet/>
      <dgm:spPr/>
      <dgm:t>
        <a:bodyPr/>
        <a:lstStyle/>
        <a:p>
          <a:endParaRPr lang="en-US" sz="1800"/>
        </a:p>
      </dgm:t>
    </dgm:pt>
    <dgm:pt modelId="{1258CA63-43BD-4D1E-8943-C11D92B23BEC}" type="sibTrans" cxnId="{D897462C-15F8-4755-B638-54273321C613}">
      <dgm:prSet/>
      <dgm:spPr/>
      <dgm:t>
        <a:bodyPr/>
        <a:lstStyle/>
        <a:p>
          <a:endParaRPr lang="en-US"/>
        </a:p>
      </dgm:t>
    </dgm:pt>
    <dgm:pt modelId="{90ACC67F-D6EA-45AD-8153-B2204E1E7F9E}">
      <dgm:prSet/>
      <dgm:spPr/>
      <dgm:t>
        <a:bodyPr/>
        <a:lstStyle/>
        <a:p>
          <a:r>
            <a:rPr lang="fi-FI"/>
            <a:t>Human Papilloma Virus (HPV)</a:t>
          </a:r>
          <a:endParaRPr lang="en-US"/>
        </a:p>
      </dgm:t>
    </dgm:pt>
    <dgm:pt modelId="{19DC5FD9-BA7C-4289-9BE2-D9477AEBD7FE}" type="parTrans" cxnId="{DBF8181D-393C-4C45-ADED-E5345E25CE67}">
      <dgm:prSet/>
      <dgm:spPr/>
      <dgm:t>
        <a:bodyPr/>
        <a:lstStyle/>
        <a:p>
          <a:endParaRPr lang="en-US" sz="1800"/>
        </a:p>
      </dgm:t>
    </dgm:pt>
    <dgm:pt modelId="{A13B2DE8-7C55-419E-8E6D-A6245242E144}" type="sibTrans" cxnId="{DBF8181D-393C-4C45-ADED-E5345E25CE67}">
      <dgm:prSet/>
      <dgm:spPr/>
      <dgm:t>
        <a:bodyPr/>
        <a:lstStyle/>
        <a:p>
          <a:endParaRPr lang="en-US"/>
        </a:p>
      </dgm:t>
    </dgm:pt>
    <dgm:pt modelId="{17378F07-1AAE-413C-A8A9-D849939EDD50}">
      <dgm:prSet/>
      <dgm:spPr/>
      <dgm:t>
        <a:bodyPr/>
        <a:lstStyle/>
        <a:p>
          <a:r>
            <a:rPr lang="en-US"/>
            <a:t>Gardasil, Gardasil-9 and Cervarix Vaccines</a:t>
          </a:r>
        </a:p>
      </dgm:t>
    </dgm:pt>
    <dgm:pt modelId="{38BC7663-BB6A-47F5-8AFD-DCDB5D6647AA}" type="parTrans" cxnId="{A2B8BC19-70C7-466C-A164-CDA9E5548167}">
      <dgm:prSet/>
      <dgm:spPr/>
      <dgm:t>
        <a:bodyPr/>
        <a:lstStyle/>
        <a:p>
          <a:endParaRPr lang="en-US" sz="1800"/>
        </a:p>
      </dgm:t>
    </dgm:pt>
    <dgm:pt modelId="{4F07FC25-0501-4A2B-808A-2BEA9BD06E38}" type="sibTrans" cxnId="{A2B8BC19-70C7-466C-A164-CDA9E5548167}">
      <dgm:prSet/>
      <dgm:spPr/>
      <dgm:t>
        <a:bodyPr/>
        <a:lstStyle/>
        <a:p>
          <a:endParaRPr lang="en-US"/>
        </a:p>
      </dgm:t>
    </dgm:pt>
    <dgm:pt modelId="{DDBF3DD5-31F0-493F-A848-735A4B7D712E}">
      <dgm:prSet/>
      <dgm:spPr/>
      <dgm:t>
        <a:bodyPr/>
        <a:lstStyle/>
        <a:p>
          <a:r>
            <a:rPr lang="en-US" dirty="0"/>
            <a:t>Gardasil: How is it manufactured?</a:t>
          </a:r>
        </a:p>
      </dgm:t>
    </dgm:pt>
    <dgm:pt modelId="{D76C1CF1-E5F1-4413-BC55-658FE1A193EC}" type="parTrans" cxnId="{B760729D-4A2D-4919-9CF3-27E8B5A5A369}">
      <dgm:prSet/>
      <dgm:spPr/>
      <dgm:t>
        <a:bodyPr/>
        <a:lstStyle/>
        <a:p>
          <a:endParaRPr lang="en-US" sz="1800"/>
        </a:p>
      </dgm:t>
    </dgm:pt>
    <dgm:pt modelId="{F95D68B0-F75A-49E0-92C5-A03E56D4AAD3}" type="sibTrans" cxnId="{B760729D-4A2D-4919-9CF3-27E8B5A5A369}">
      <dgm:prSet/>
      <dgm:spPr/>
      <dgm:t>
        <a:bodyPr/>
        <a:lstStyle/>
        <a:p>
          <a:endParaRPr lang="en-US"/>
        </a:p>
      </dgm:t>
    </dgm:pt>
    <dgm:pt modelId="{5152804B-F4EE-4076-B88F-7269C230732F}">
      <dgm:prSet/>
      <dgm:spPr/>
      <dgm:t>
        <a:bodyPr/>
        <a:lstStyle/>
        <a:p>
          <a:r>
            <a:rPr lang="en-US" dirty="0"/>
            <a:t>Gardasil Vaccine: Who should get this vaccine and how popular is it?</a:t>
          </a:r>
        </a:p>
      </dgm:t>
    </dgm:pt>
    <dgm:pt modelId="{F47D3EB9-641C-4724-92F4-2CE90434FB77}" type="parTrans" cxnId="{833A7A46-A323-4DC6-AB50-EF6E411763D5}">
      <dgm:prSet/>
      <dgm:spPr/>
      <dgm:t>
        <a:bodyPr/>
        <a:lstStyle/>
        <a:p>
          <a:endParaRPr lang="en-US" sz="1800"/>
        </a:p>
      </dgm:t>
    </dgm:pt>
    <dgm:pt modelId="{26B82A74-0A63-45C4-AB17-7A0E7710B05C}" type="sibTrans" cxnId="{833A7A46-A323-4DC6-AB50-EF6E411763D5}">
      <dgm:prSet/>
      <dgm:spPr/>
      <dgm:t>
        <a:bodyPr/>
        <a:lstStyle/>
        <a:p>
          <a:endParaRPr lang="en-US"/>
        </a:p>
      </dgm:t>
    </dgm:pt>
    <dgm:pt modelId="{BA4E8CAA-6DEA-4F9C-9E5A-0E978B9F2D12}" type="pres">
      <dgm:prSet presAssocID="{15549B36-BDFE-46C9-858C-CE61A6D98FE1}" presName="diagram" presStyleCnt="0">
        <dgm:presLayoutVars>
          <dgm:dir/>
          <dgm:resizeHandles val="exact"/>
        </dgm:presLayoutVars>
      </dgm:prSet>
      <dgm:spPr/>
    </dgm:pt>
    <dgm:pt modelId="{6AE8D9E4-4CD6-4056-9CC6-762D0B47BE19}" type="pres">
      <dgm:prSet presAssocID="{BEFCC8E5-F771-45DF-93EE-699F62EA0BC7}" presName="node" presStyleLbl="node1" presStyleIdx="0" presStyleCnt="6">
        <dgm:presLayoutVars>
          <dgm:bulletEnabled val="1"/>
        </dgm:presLayoutVars>
      </dgm:prSet>
      <dgm:spPr/>
    </dgm:pt>
    <dgm:pt modelId="{ECA16CCE-B86F-49E1-A701-C418D096462E}" type="pres">
      <dgm:prSet presAssocID="{1E627B48-941E-4AB8-A66E-56E984D2BAEC}" presName="sibTrans" presStyleCnt="0"/>
      <dgm:spPr/>
    </dgm:pt>
    <dgm:pt modelId="{5DD1775D-F666-4435-99BD-94CB983481C7}" type="pres">
      <dgm:prSet presAssocID="{42B28CB8-4C99-44E2-AAA4-FE1DA0313796}" presName="node" presStyleLbl="node1" presStyleIdx="1" presStyleCnt="6">
        <dgm:presLayoutVars>
          <dgm:bulletEnabled val="1"/>
        </dgm:presLayoutVars>
      </dgm:prSet>
      <dgm:spPr/>
    </dgm:pt>
    <dgm:pt modelId="{6B994087-FA69-4550-B959-F747154D92D7}" type="pres">
      <dgm:prSet presAssocID="{1258CA63-43BD-4D1E-8943-C11D92B23BEC}" presName="sibTrans" presStyleCnt="0"/>
      <dgm:spPr/>
    </dgm:pt>
    <dgm:pt modelId="{9C84E81A-200C-482F-9F1E-7B75C420FCE6}" type="pres">
      <dgm:prSet presAssocID="{90ACC67F-D6EA-45AD-8153-B2204E1E7F9E}" presName="node" presStyleLbl="node1" presStyleIdx="2" presStyleCnt="6">
        <dgm:presLayoutVars>
          <dgm:bulletEnabled val="1"/>
        </dgm:presLayoutVars>
      </dgm:prSet>
      <dgm:spPr/>
    </dgm:pt>
    <dgm:pt modelId="{13AE11B7-6B27-4D85-9B7B-1663435ECA4C}" type="pres">
      <dgm:prSet presAssocID="{A13B2DE8-7C55-419E-8E6D-A6245242E144}" presName="sibTrans" presStyleCnt="0"/>
      <dgm:spPr/>
    </dgm:pt>
    <dgm:pt modelId="{C61B0E95-9F85-424B-B0C9-624E2335584E}" type="pres">
      <dgm:prSet presAssocID="{17378F07-1AAE-413C-A8A9-D849939EDD50}" presName="node" presStyleLbl="node1" presStyleIdx="3" presStyleCnt="6">
        <dgm:presLayoutVars>
          <dgm:bulletEnabled val="1"/>
        </dgm:presLayoutVars>
      </dgm:prSet>
      <dgm:spPr/>
    </dgm:pt>
    <dgm:pt modelId="{51AE6D37-C270-47CF-B0A1-6FF86B97A431}" type="pres">
      <dgm:prSet presAssocID="{4F07FC25-0501-4A2B-808A-2BEA9BD06E38}" presName="sibTrans" presStyleCnt="0"/>
      <dgm:spPr/>
    </dgm:pt>
    <dgm:pt modelId="{C85684D3-39BD-49A5-A210-4357B5D11095}" type="pres">
      <dgm:prSet presAssocID="{DDBF3DD5-31F0-493F-A848-735A4B7D712E}" presName="node" presStyleLbl="node1" presStyleIdx="4" presStyleCnt="6">
        <dgm:presLayoutVars>
          <dgm:bulletEnabled val="1"/>
        </dgm:presLayoutVars>
      </dgm:prSet>
      <dgm:spPr/>
    </dgm:pt>
    <dgm:pt modelId="{490123A1-0E79-486F-90A4-D977ABB1698F}" type="pres">
      <dgm:prSet presAssocID="{F95D68B0-F75A-49E0-92C5-A03E56D4AAD3}" presName="sibTrans" presStyleCnt="0"/>
      <dgm:spPr/>
    </dgm:pt>
    <dgm:pt modelId="{1BC7EA33-F576-48FA-BE47-AAA18A2C5408}" type="pres">
      <dgm:prSet presAssocID="{5152804B-F4EE-4076-B88F-7269C230732F}" presName="node" presStyleLbl="node1" presStyleIdx="5" presStyleCnt="6">
        <dgm:presLayoutVars>
          <dgm:bulletEnabled val="1"/>
        </dgm:presLayoutVars>
      </dgm:prSet>
      <dgm:spPr/>
    </dgm:pt>
  </dgm:ptLst>
  <dgm:cxnLst>
    <dgm:cxn modelId="{4C8D4C14-B34C-43B6-8A92-1E80493ADDD8}" type="presOf" srcId="{5152804B-F4EE-4076-B88F-7269C230732F}" destId="{1BC7EA33-F576-48FA-BE47-AAA18A2C5408}" srcOrd="0" destOrd="0" presId="urn:microsoft.com/office/officeart/2005/8/layout/default"/>
    <dgm:cxn modelId="{A2B8BC19-70C7-466C-A164-CDA9E5548167}" srcId="{15549B36-BDFE-46C9-858C-CE61A6D98FE1}" destId="{17378F07-1AAE-413C-A8A9-D849939EDD50}" srcOrd="3" destOrd="0" parTransId="{38BC7663-BB6A-47F5-8AFD-DCDB5D6647AA}" sibTransId="{4F07FC25-0501-4A2B-808A-2BEA9BD06E38}"/>
    <dgm:cxn modelId="{DBF8181D-393C-4C45-ADED-E5345E25CE67}" srcId="{15549B36-BDFE-46C9-858C-CE61A6D98FE1}" destId="{90ACC67F-D6EA-45AD-8153-B2204E1E7F9E}" srcOrd="2" destOrd="0" parTransId="{19DC5FD9-BA7C-4289-9BE2-D9477AEBD7FE}" sibTransId="{A13B2DE8-7C55-419E-8E6D-A6245242E144}"/>
    <dgm:cxn modelId="{D897462C-15F8-4755-B638-54273321C613}" srcId="{15549B36-BDFE-46C9-858C-CE61A6D98FE1}" destId="{42B28CB8-4C99-44E2-AAA4-FE1DA0313796}" srcOrd="1" destOrd="0" parTransId="{F8CCBC7B-0A50-4019-B693-5175AB6C6FE9}" sibTransId="{1258CA63-43BD-4D1E-8943-C11D92B23BEC}"/>
    <dgm:cxn modelId="{833A7A46-A323-4DC6-AB50-EF6E411763D5}" srcId="{15549B36-BDFE-46C9-858C-CE61A6D98FE1}" destId="{5152804B-F4EE-4076-B88F-7269C230732F}" srcOrd="5" destOrd="0" parTransId="{F47D3EB9-641C-4724-92F4-2CE90434FB77}" sibTransId="{26B82A74-0A63-45C4-AB17-7A0E7710B05C}"/>
    <dgm:cxn modelId="{2E670E53-6592-4264-977E-BBFB1A25C791}" type="presOf" srcId="{90ACC67F-D6EA-45AD-8153-B2204E1E7F9E}" destId="{9C84E81A-200C-482F-9F1E-7B75C420FCE6}" srcOrd="0" destOrd="0" presId="urn:microsoft.com/office/officeart/2005/8/layout/default"/>
    <dgm:cxn modelId="{315A2078-7CD9-460B-BBCE-2C10C0E35FD2}" type="presOf" srcId="{17378F07-1AAE-413C-A8A9-D849939EDD50}" destId="{C61B0E95-9F85-424B-B0C9-624E2335584E}" srcOrd="0" destOrd="0" presId="urn:microsoft.com/office/officeart/2005/8/layout/default"/>
    <dgm:cxn modelId="{B760729D-4A2D-4919-9CF3-27E8B5A5A369}" srcId="{15549B36-BDFE-46C9-858C-CE61A6D98FE1}" destId="{DDBF3DD5-31F0-493F-A848-735A4B7D712E}" srcOrd="4" destOrd="0" parTransId="{D76C1CF1-E5F1-4413-BC55-658FE1A193EC}" sibTransId="{F95D68B0-F75A-49E0-92C5-A03E56D4AAD3}"/>
    <dgm:cxn modelId="{9AB83A9E-629C-491F-AA0A-3C80C68B293B}" type="presOf" srcId="{DDBF3DD5-31F0-493F-A848-735A4B7D712E}" destId="{C85684D3-39BD-49A5-A210-4357B5D11095}" srcOrd="0" destOrd="0" presId="urn:microsoft.com/office/officeart/2005/8/layout/default"/>
    <dgm:cxn modelId="{707FBAA1-9870-4778-B8EA-F4EC23A2E3D8}" srcId="{15549B36-BDFE-46C9-858C-CE61A6D98FE1}" destId="{BEFCC8E5-F771-45DF-93EE-699F62EA0BC7}" srcOrd="0" destOrd="0" parTransId="{48FDD7DF-673F-47A7-89BB-423918EBD379}" sibTransId="{1E627B48-941E-4AB8-A66E-56E984D2BAEC}"/>
    <dgm:cxn modelId="{715FA4A3-D506-40EE-B4A3-A178724737A8}" type="presOf" srcId="{BEFCC8E5-F771-45DF-93EE-699F62EA0BC7}" destId="{6AE8D9E4-4CD6-4056-9CC6-762D0B47BE19}" srcOrd="0" destOrd="0" presId="urn:microsoft.com/office/officeart/2005/8/layout/default"/>
    <dgm:cxn modelId="{53FA56B8-B1F3-49FC-94CD-3EEC54BFEB4E}" type="presOf" srcId="{42B28CB8-4C99-44E2-AAA4-FE1DA0313796}" destId="{5DD1775D-F666-4435-99BD-94CB983481C7}" srcOrd="0" destOrd="0" presId="urn:microsoft.com/office/officeart/2005/8/layout/default"/>
    <dgm:cxn modelId="{94417FED-B166-4DD4-BAF8-0EC3FCE2DBF7}" type="presOf" srcId="{15549B36-BDFE-46C9-858C-CE61A6D98FE1}" destId="{BA4E8CAA-6DEA-4F9C-9E5A-0E978B9F2D12}" srcOrd="0" destOrd="0" presId="urn:microsoft.com/office/officeart/2005/8/layout/default"/>
    <dgm:cxn modelId="{B5D11714-7D57-413E-9EF0-6C3187280C6F}" type="presParOf" srcId="{BA4E8CAA-6DEA-4F9C-9E5A-0E978B9F2D12}" destId="{6AE8D9E4-4CD6-4056-9CC6-762D0B47BE19}" srcOrd="0" destOrd="0" presId="urn:microsoft.com/office/officeart/2005/8/layout/default"/>
    <dgm:cxn modelId="{CCE3A063-5AEF-4A1A-80E6-AF12735AE7B9}" type="presParOf" srcId="{BA4E8CAA-6DEA-4F9C-9E5A-0E978B9F2D12}" destId="{ECA16CCE-B86F-49E1-A701-C418D096462E}" srcOrd="1" destOrd="0" presId="urn:microsoft.com/office/officeart/2005/8/layout/default"/>
    <dgm:cxn modelId="{0EB45F6A-98E4-4688-A90A-783A9967C797}" type="presParOf" srcId="{BA4E8CAA-6DEA-4F9C-9E5A-0E978B9F2D12}" destId="{5DD1775D-F666-4435-99BD-94CB983481C7}" srcOrd="2" destOrd="0" presId="urn:microsoft.com/office/officeart/2005/8/layout/default"/>
    <dgm:cxn modelId="{78D74697-B065-49E9-ACD8-BF625DE71563}" type="presParOf" srcId="{BA4E8CAA-6DEA-4F9C-9E5A-0E978B9F2D12}" destId="{6B994087-FA69-4550-B959-F747154D92D7}" srcOrd="3" destOrd="0" presId="urn:microsoft.com/office/officeart/2005/8/layout/default"/>
    <dgm:cxn modelId="{CBEE56D5-ADB1-4D46-A312-A468A84349EE}" type="presParOf" srcId="{BA4E8CAA-6DEA-4F9C-9E5A-0E978B9F2D12}" destId="{9C84E81A-200C-482F-9F1E-7B75C420FCE6}" srcOrd="4" destOrd="0" presId="urn:microsoft.com/office/officeart/2005/8/layout/default"/>
    <dgm:cxn modelId="{45A44162-A435-43CC-B0F1-6D3C03408854}" type="presParOf" srcId="{BA4E8CAA-6DEA-4F9C-9E5A-0E978B9F2D12}" destId="{13AE11B7-6B27-4D85-9B7B-1663435ECA4C}" srcOrd="5" destOrd="0" presId="urn:microsoft.com/office/officeart/2005/8/layout/default"/>
    <dgm:cxn modelId="{F72BBD9B-3BF6-475D-98DC-E8A822188F56}" type="presParOf" srcId="{BA4E8CAA-6DEA-4F9C-9E5A-0E978B9F2D12}" destId="{C61B0E95-9F85-424B-B0C9-624E2335584E}" srcOrd="6" destOrd="0" presId="urn:microsoft.com/office/officeart/2005/8/layout/default"/>
    <dgm:cxn modelId="{C538399B-F101-4FEF-8CAB-488EB8FB745A}" type="presParOf" srcId="{BA4E8CAA-6DEA-4F9C-9E5A-0E978B9F2D12}" destId="{51AE6D37-C270-47CF-B0A1-6FF86B97A431}" srcOrd="7" destOrd="0" presId="urn:microsoft.com/office/officeart/2005/8/layout/default"/>
    <dgm:cxn modelId="{24EDAE0A-3773-41ED-98A0-90E4F4783306}" type="presParOf" srcId="{BA4E8CAA-6DEA-4F9C-9E5A-0E978B9F2D12}" destId="{C85684D3-39BD-49A5-A210-4357B5D11095}" srcOrd="8" destOrd="0" presId="urn:microsoft.com/office/officeart/2005/8/layout/default"/>
    <dgm:cxn modelId="{24A1147A-6233-4CB1-945F-1797AC1C9AC3}" type="presParOf" srcId="{BA4E8CAA-6DEA-4F9C-9E5A-0E978B9F2D12}" destId="{490123A1-0E79-486F-90A4-D977ABB1698F}" srcOrd="9" destOrd="0" presId="urn:microsoft.com/office/officeart/2005/8/layout/default"/>
    <dgm:cxn modelId="{DDAA60B5-91D0-400B-B8D0-33CC044CDA12}" type="presParOf" srcId="{BA4E8CAA-6DEA-4F9C-9E5A-0E978B9F2D12}" destId="{1BC7EA33-F576-48FA-BE47-AAA18A2C5408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315076-C99C-4992-968D-1B57513E2315}" type="doc">
      <dgm:prSet loTypeId="urn:microsoft.com/office/officeart/2005/8/layout/process4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20ADEED-BB00-4F8C-B696-2747449451B9}">
      <dgm:prSet/>
      <dgm:spPr/>
      <dgm:t>
        <a:bodyPr/>
        <a:lstStyle/>
        <a:p>
          <a:r>
            <a:rPr lang="en-US" b="1" dirty="0"/>
            <a:t>In the United States one in every four people die from a cancer. </a:t>
          </a:r>
          <a:endParaRPr lang="en-US" dirty="0"/>
        </a:p>
      </dgm:t>
    </dgm:pt>
    <dgm:pt modelId="{91E18619-068B-466C-ADD4-54850188DAA8}" type="parTrans" cxnId="{92F47873-873F-485C-BB40-62A7867FD009}">
      <dgm:prSet/>
      <dgm:spPr/>
      <dgm:t>
        <a:bodyPr/>
        <a:lstStyle/>
        <a:p>
          <a:endParaRPr lang="en-US"/>
        </a:p>
      </dgm:t>
    </dgm:pt>
    <dgm:pt modelId="{DC9DE7E5-54EF-4E22-9B6C-BC6805B2E306}" type="sibTrans" cxnId="{92F47873-873F-485C-BB40-62A7867FD009}">
      <dgm:prSet/>
      <dgm:spPr/>
      <dgm:t>
        <a:bodyPr/>
        <a:lstStyle/>
        <a:p>
          <a:endParaRPr lang="en-US"/>
        </a:p>
      </dgm:t>
    </dgm:pt>
    <dgm:pt modelId="{92CEB5E6-CFAF-4FC0-91B0-DDCA043B4BF9}">
      <dgm:prSet/>
      <dgm:spPr/>
      <dgm:t>
        <a:bodyPr/>
        <a:lstStyle/>
        <a:p>
          <a:pPr algn="just"/>
          <a:r>
            <a:rPr lang="en-US" b="1" dirty="0"/>
            <a:t>Despite these enormous numbers most individuals do not know what that really means. That is why we must be aware of the risk and take action.</a:t>
          </a:r>
          <a:endParaRPr lang="en-US" dirty="0"/>
        </a:p>
      </dgm:t>
    </dgm:pt>
    <dgm:pt modelId="{DA0823FA-745F-469A-811D-224D069536ED}" type="parTrans" cxnId="{5B2DF837-B016-4638-ACFC-36A8BDB22922}">
      <dgm:prSet/>
      <dgm:spPr/>
      <dgm:t>
        <a:bodyPr/>
        <a:lstStyle/>
        <a:p>
          <a:endParaRPr lang="en-US"/>
        </a:p>
      </dgm:t>
    </dgm:pt>
    <dgm:pt modelId="{31772903-D61B-4A36-A603-8026E9F16B96}" type="sibTrans" cxnId="{5B2DF837-B016-4638-ACFC-36A8BDB22922}">
      <dgm:prSet/>
      <dgm:spPr/>
      <dgm:t>
        <a:bodyPr/>
        <a:lstStyle/>
        <a:p>
          <a:endParaRPr lang="en-US"/>
        </a:p>
      </dgm:t>
    </dgm:pt>
    <dgm:pt modelId="{11961991-E93B-4DB6-B064-69A0EDF04AE0}" type="pres">
      <dgm:prSet presAssocID="{6E315076-C99C-4992-968D-1B57513E2315}" presName="Name0" presStyleCnt="0">
        <dgm:presLayoutVars>
          <dgm:dir/>
          <dgm:animLvl val="lvl"/>
          <dgm:resizeHandles val="exact"/>
        </dgm:presLayoutVars>
      </dgm:prSet>
      <dgm:spPr/>
    </dgm:pt>
    <dgm:pt modelId="{A8999F5B-2D9B-4A06-8E91-5EBA8B72029E}" type="pres">
      <dgm:prSet presAssocID="{92CEB5E6-CFAF-4FC0-91B0-DDCA043B4BF9}" presName="boxAndChildren" presStyleCnt="0"/>
      <dgm:spPr/>
    </dgm:pt>
    <dgm:pt modelId="{628E5EE8-6EA1-4198-B86C-9E748F1DEBB7}" type="pres">
      <dgm:prSet presAssocID="{92CEB5E6-CFAF-4FC0-91B0-DDCA043B4BF9}" presName="parentTextBox" presStyleLbl="node1" presStyleIdx="0" presStyleCnt="2"/>
      <dgm:spPr/>
    </dgm:pt>
    <dgm:pt modelId="{7BB4B5F9-F870-4A4C-926C-108AC2FF2141}" type="pres">
      <dgm:prSet presAssocID="{DC9DE7E5-54EF-4E22-9B6C-BC6805B2E306}" presName="sp" presStyleCnt="0"/>
      <dgm:spPr/>
    </dgm:pt>
    <dgm:pt modelId="{52D43754-9D1A-4626-9C56-CE48503E1ED1}" type="pres">
      <dgm:prSet presAssocID="{E20ADEED-BB00-4F8C-B696-2747449451B9}" presName="arrowAndChildren" presStyleCnt="0"/>
      <dgm:spPr/>
    </dgm:pt>
    <dgm:pt modelId="{A0DA8DC3-A2C9-4D44-90AF-FF0D4756AABE}" type="pres">
      <dgm:prSet presAssocID="{E20ADEED-BB00-4F8C-B696-2747449451B9}" presName="parentTextArrow" presStyleLbl="node1" presStyleIdx="1" presStyleCnt="2"/>
      <dgm:spPr/>
    </dgm:pt>
  </dgm:ptLst>
  <dgm:cxnLst>
    <dgm:cxn modelId="{622F0606-17C8-4897-A668-FC3351E21220}" type="presOf" srcId="{E20ADEED-BB00-4F8C-B696-2747449451B9}" destId="{A0DA8DC3-A2C9-4D44-90AF-FF0D4756AABE}" srcOrd="0" destOrd="0" presId="urn:microsoft.com/office/officeart/2005/8/layout/process4"/>
    <dgm:cxn modelId="{B7F95A33-08BD-4F28-89E9-8BC00B0FA4A7}" type="presOf" srcId="{6E315076-C99C-4992-968D-1B57513E2315}" destId="{11961991-E93B-4DB6-B064-69A0EDF04AE0}" srcOrd="0" destOrd="0" presId="urn:microsoft.com/office/officeart/2005/8/layout/process4"/>
    <dgm:cxn modelId="{5B2DF837-B016-4638-ACFC-36A8BDB22922}" srcId="{6E315076-C99C-4992-968D-1B57513E2315}" destId="{92CEB5E6-CFAF-4FC0-91B0-DDCA043B4BF9}" srcOrd="1" destOrd="0" parTransId="{DA0823FA-745F-469A-811D-224D069536ED}" sibTransId="{31772903-D61B-4A36-A603-8026E9F16B96}"/>
    <dgm:cxn modelId="{4BBF3F3D-AE72-41D9-9F2A-E4B9D8562521}" type="presOf" srcId="{92CEB5E6-CFAF-4FC0-91B0-DDCA043B4BF9}" destId="{628E5EE8-6EA1-4198-B86C-9E748F1DEBB7}" srcOrd="0" destOrd="0" presId="urn:microsoft.com/office/officeart/2005/8/layout/process4"/>
    <dgm:cxn modelId="{92F47873-873F-485C-BB40-62A7867FD009}" srcId="{6E315076-C99C-4992-968D-1B57513E2315}" destId="{E20ADEED-BB00-4F8C-B696-2747449451B9}" srcOrd="0" destOrd="0" parTransId="{91E18619-068B-466C-ADD4-54850188DAA8}" sibTransId="{DC9DE7E5-54EF-4E22-9B6C-BC6805B2E306}"/>
    <dgm:cxn modelId="{99380A98-1193-4C56-9673-1F797740404C}" type="presParOf" srcId="{11961991-E93B-4DB6-B064-69A0EDF04AE0}" destId="{A8999F5B-2D9B-4A06-8E91-5EBA8B72029E}" srcOrd="0" destOrd="0" presId="urn:microsoft.com/office/officeart/2005/8/layout/process4"/>
    <dgm:cxn modelId="{81D51332-6FB0-4D2E-8F80-AEFE10C1C015}" type="presParOf" srcId="{A8999F5B-2D9B-4A06-8E91-5EBA8B72029E}" destId="{628E5EE8-6EA1-4198-B86C-9E748F1DEBB7}" srcOrd="0" destOrd="0" presId="urn:microsoft.com/office/officeart/2005/8/layout/process4"/>
    <dgm:cxn modelId="{F1A8B3C7-151B-4005-B80E-8E90D1DFC913}" type="presParOf" srcId="{11961991-E93B-4DB6-B064-69A0EDF04AE0}" destId="{7BB4B5F9-F870-4A4C-926C-108AC2FF2141}" srcOrd="1" destOrd="0" presId="urn:microsoft.com/office/officeart/2005/8/layout/process4"/>
    <dgm:cxn modelId="{613FA6F1-05F2-4EA0-BA8D-1E84A62853CA}" type="presParOf" srcId="{11961991-E93B-4DB6-B064-69A0EDF04AE0}" destId="{52D43754-9D1A-4626-9C56-CE48503E1ED1}" srcOrd="2" destOrd="0" presId="urn:microsoft.com/office/officeart/2005/8/layout/process4"/>
    <dgm:cxn modelId="{E7AB5BD2-7422-45DF-B433-2C692BE5A83A}" type="presParOf" srcId="{52D43754-9D1A-4626-9C56-CE48503E1ED1}" destId="{A0DA8DC3-A2C9-4D44-90AF-FF0D4756AABE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4CC148F-BC24-4EC3-8AC1-F461D0BCEC5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014F53F7-BF7B-49BB-8E9A-041B5258D5D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/>
            <a:t>Prophylactic Cancer Vaccines: focus on introducing the antigens or viruses to the immune system.</a:t>
          </a:r>
          <a:endParaRPr lang="en-US" sz="2000"/>
        </a:p>
      </dgm:t>
    </dgm:pt>
    <dgm:pt modelId="{8C1C2FCD-CFC0-49F7-BB29-D2D4CF48ED0C}" type="parTrans" cxnId="{4321AEBA-F29C-48FE-B61E-CDA656FE2378}">
      <dgm:prSet/>
      <dgm:spPr/>
      <dgm:t>
        <a:bodyPr/>
        <a:lstStyle/>
        <a:p>
          <a:endParaRPr lang="en-US"/>
        </a:p>
      </dgm:t>
    </dgm:pt>
    <dgm:pt modelId="{CAA128F5-69CA-4E4D-BDDB-9936B51E42A3}" type="sibTrans" cxnId="{4321AEBA-F29C-48FE-B61E-CDA656FE237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98535FA-D042-443A-AF4B-E226BF6A44F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Therapeutic Cancer vaccines: focus on killing existing tumor.</a:t>
          </a:r>
          <a:br>
            <a:rPr lang="en-US" b="1" dirty="0"/>
          </a:br>
          <a:endParaRPr lang="en-US" dirty="0"/>
        </a:p>
      </dgm:t>
    </dgm:pt>
    <dgm:pt modelId="{8BDE9EC3-011C-4604-8F1A-FCDED30879A7}" type="parTrans" cxnId="{00A49BDA-292D-4B5F-B65F-194A952E32DC}">
      <dgm:prSet/>
      <dgm:spPr/>
      <dgm:t>
        <a:bodyPr/>
        <a:lstStyle/>
        <a:p>
          <a:endParaRPr lang="en-US"/>
        </a:p>
      </dgm:t>
    </dgm:pt>
    <dgm:pt modelId="{DA6506A4-2516-4A5F-A01B-1B09BFB22578}" type="sibTrans" cxnId="{00A49BDA-292D-4B5F-B65F-194A952E32DC}">
      <dgm:prSet/>
      <dgm:spPr/>
      <dgm:t>
        <a:bodyPr/>
        <a:lstStyle/>
        <a:p>
          <a:endParaRPr lang="en-US"/>
        </a:p>
      </dgm:t>
    </dgm:pt>
    <dgm:pt modelId="{8C16A025-EB63-407B-83C0-31C3E4ABE3C2}" type="pres">
      <dgm:prSet presAssocID="{54CC148F-BC24-4EC3-8AC1-F461D0BCEC50}" presName="root" presStyleCnt="0">
        <dgm:presLayoutVars>
          <dgm:dir/>
          <dgm:resizeHandles val="exact"/>
        </dgm:presLayoutVars>
      </dgm:prSet>
      <dgm:spPr/>
    </dgm:pt>
    <dgm:pt modelId="{AE7D4E90-8E10-4050-B257-06B28F9F207D}" type="pres">
      <dgm:prSet presAssocID="{014F53F7-BF7B-49BB-8E9A-041B5258D5D8}" presName="compNode" presStyleCnt="0"/>
      <dgm:spPr/>
    </dgm:pt>
    <dgm:pt modelId="{8E2A979F-CC04-4C40-932D-2B7A7DB84F22}" type="pres">
      <dgm:prSet presAssocID="{014F53F7-BF7B-49BB-8E9A-041B5258D5D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edle"/>
        </a:ext>
      </dgm:extLst>
    </dgm:pt>
    <dgm:pt modelId="{33F05453-7EE4-4E95-ABCD-D6668183C0BD}" type="pres">
      <dgm:prSet presAssocID="{014F53F7-BF7B-49BB-8E9A-041B5258D5D8}" presName="spaceRect" presStyleCnt="0"/>
      <dgm:spPr/>
    </dgm:pt>
    <dgm:pt modelId="{B4FF0B22-69C3-437E-BB42-2AFE58B029B5}" type="pres">
      <dgm:prSet presAssocID="{014F53F7-BF7B-49BB-8E9A-041B5258D5D8}" presName="textRect" presStyleLbl="revTx" presStyleIdx="0" presStyleCnt="2">
        <dgm:presLayoutVars>
          <dgm:chMax val="1"/>
          <dgm:chPref val="1"/>
        </dgm:presLayoutVars>
      </dgm:prSet>
      <dgm:spPr/>
    </dgm:pt>
    <dgm:pt modelId="{A800B01B-5D61-4091-B16E-D4EF1AC6C05F}" type="pres">
      <dgm:prSet presAssocID="{CAA128F5-69CA-4E4D-BDDB-9936B51E42A3}" presName="sibTrans" presStyleCnt="0"/>
      <dgm:spPr/>
    </dgm:pt>
    <dgm:pt modelId="{F32C205C-4F20-41FA-951E-72CB20A48891}" type="pres">
      <dgm:prSet presAssocID="{D98535FA-D042-443A-AF4B-E226BF6A44F5}" presName="compNode" presStyleCnt="0"/>
      <dgm:spPr/>
    </dgm:pt>
    <dgm:pt modelId="{1926711B-AE3D-4596-83E8-335B67A4A83A}" type="pres">
      <dgm:prSet presAssocID="{D98535FA-D042-443A-AF4B-E226BF6A44F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ye dropper"/>
        </a:ext>
      </dgm:extLst>
    </dgm:pt>
    <dgm:pt modelId="{9D29F73C-9BB6-4473-A307-9A1EDF6C5494}" type="pres">
      <dgm:prSet presAssocID="{D98535FA-D042-443A-AF4B-E226BF6A44F5}" presName="spaceRect" presStyleCnt="0"/>
      <dgm:spPr/>
    </dgm:pt>
    <dgm:pt modelId="{10CF717B-5F39-4501-9AD0-1B6C7E87EDB0}" type="pres">
      <dgm:prSet presAssocID="{D98535FA-D042-443A-AF4B-E226BF6A44F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CBA8CD19-52D6-4F2F-B5DB-66C571728451}" type="presOf" srcId="{54CC148F-BC24-4EC3-8AC1-F461D0BCEC50}" destId="{8C16A025-EB63-407B-83C0-31C3E4ABE3C2}" srcOrd="0" destOrd="0" presId="urn:microsoft.com/office/officeart/2018/2/layout/IconLabelList"/>
    <dgm:cxn modelId="{D40A52AE-CE25-469A-9337-40D2DC2AC0E2}" type="presOf" srcId="{014F53F7-BF7B-49BB-8E9A-041B5258D5D8}" destId="{B4FF0B22-69C3-437E-BB42-2AFE58B029B5}" srcOrd="0" destOrd="0" presId="urn:microsoft.com/office/officeart/2018/2/layout/IconLabelList"/>
    <dgm:cxn modelId="{4321AEBA-F29C-48FE-B61E-CDA656FE2378}" srcId="{54CC148F-BC24-4EC3-8AC1-F461D0BCEC50}" destId="{014F53F7-BF7B-49BB-8E9A-041B5258D5D8}" srcOrd="0" destOrd="0" parTransId="{8C1C2FCD-CFC0-49F7-BB29-D2D4CF48ED0C}" sibTransId="{CAA128F5-69CA-4E4D-BDDB-9936B51E42A3}"/>
    <dgm:cxn modelId="{00A49BDA-292D-4B5F-B65F-194A952E32DC}" srcId="{54CC148F-BC24-4EC3-8AC1-F461D0BCEC50}" destId="{D98535FA-D042-443A-AF4B-E226BF6A44F5}" srcOrd="1" destOrd="0" parTransId="{8BDE9EC3-011C-4604-8F1A-FCDED30879A7}" sibTransId="{DA6506A4-2516-4A5F-A01B-1B09BFB22578}"/>
    <dgm:cxn modelId="{4CAAFADD-2172-4C8E-B282-DD30AD742219}" type="presOf" srcId="{D98535FA-D042-443A-AF4B-E226BF6A44F5}" destId="{10CF717B-5F39-4501-9AD0-1B6C7E87EDB0}" srcOrd="0" destOrd="0" presId="urn:microsoft.com/office/officeart/2018/2/layout/IconLabelList"/>
    <dgm:cxn modelId="{8296A019-C813-4919-AF19-3AB7B8D06060}" type="presParOf" srcId="{8C16A025-EB63-407B-83C0-31C3E4ABE3C2}" destId="{AE7D4E90-8E10-4050-B257-06B28F9F207D}" srcOrd="0" destOrd="0" presId="urn:microsoft.com/office/officeart/2018/2/layout/IconLabelList"/>
    <dgm:cxn modelId="{B29EDD76-3410-4EE6-A8AE-79A4E5646B8C}" type="presParOf" srcId="{AE7D4E90-8E10-4050-B257-06B28F9F207D}" destId="{8E2A979F-CC04-4C40-932D-2B7A7DB84F22}" srcOrd="0" destOrd="0" presId="urn:microsoft.com/office/officeart/2018/2/layout/IconLabelList"/>
    <dgm:cxn modelId="{C9E24E30-F300-4BC9-A770-6522A7F67B52}" type="presParOf" srcId="{AE7D4E90-8E10-4050-B257-06B28F9F207D}" destId="{33F05453-7EE4-4E95-ABCD-D6668183C0BD}" srcOrd="1" destOrd="0" presId="urn:microsoft.com/office/officeart/2018/2/layout/IconLabelList"/>
    <dgm:cxn modelId="{7315EE0A-13DB-4BDC-A128-EDC2F485EDDE}" type="presParOf" srcId="{AE7D4E90-8E10-4050-B257-06B28F9F207D}" destId="{B4FF0B22-69C3-437E-BB42-2AFE58B029B5}" srcOrd="2" destOrd="0" presId="urn:microsoft.com/office/officeart/2018/2/layout/IconLabelList"/>
    <dgm:cxn modelId="{136F288D-89E3-4A3A-AC48-1E8162642BA9}" type="presParOf" srcId="{8C16A025-EB63-407B-83C0-31C3E4ABE3C2}" destId="{A800B01B-5D61-4091-B16E-D4EF1AC6C05F}" srcOrd="1" destOrd="0" presId="urn:microsoft.com/office/officeart/2018/2/layout/IconLabelList"/>
    <dgm:cxn modelId="{8C3814C1-82F7-43FB-8521-CA3BFE0B6FCF}" type="presParOf" srcId="{8C16A025-EB63-407B-83C0-31C3E4ABE3C2}" destId="{F32C205C-4F20-41FA-951E-72CB20A48891}" srcOrd="2" destOrd="0" presId="urn:microsoft.com/office/officeart/2018/2/layout/IconLabelList"/>
    <dgm:cxn modelId="{F09B68AC-CD48-49D0-AA22-306A9C02C46B}" type="presParOf" srcId="{F32C205C-4F20-41FA-951E-72CB20A48891}" destId="{1926711B-AE3D-4596-83E8-335B67A4A83A}" srcOrd="0" destOrd="0" presId="urn:microsoft.com/office/officeart/2018/2/layout/IconLabelList"/>
    <dgm:cxn modelId="{142DFB1D-3198-4825-8278-BA01FA661DCF}" type="presParOf" srcId="{F32C205C-4F20-41FA-951E-72CB20A48891}" destId="{9D29F73C-9BB6-4473-A307-9A1EDF6C5494}" srcOrd="1" destOrd="0" presId="urn:microsoft.com/office/officeart/2018/2/layout/IconLabelList"/>
    <dgm:cxn modelId="{D88BD6E5-A00D-46B3-8467-0D4A5476EEBB}" type="presParOf" srcId="{F32C205C-4F20-41FA-951E-72CB20A48891}" destId="{10CF717B-5F39-4501-9AD0-1B6C7E87EDB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F698E91-9991-4A2B-80CE-BB50CEB505B8}" type="doc">
      <dgm:prSet loTypeId="urn:microsoft.com/office/officeart/2005/8/layout/process4" loCatId="process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1DA12B2-27B4-4F31-9AAB-C03873C78D61}">
      <dgm:prSet/>
      <dgm:spPr/>
      <dgm:t>
        <a:bodyPr/>
        <a:lstStyle/>
        <a:p>
          <a:r>
            <a:rPr lang="en-US"/>
            <a:t>Belongs to the Papillomaviridie family.</a:t>
          </a:r>
        </a:p>
      </dgm:t>
    </dgm:pt>
    <dgm:pt modelId="{9FE32FD8-1FFE-4F10-A0D4-607D18CB1831}" type="parTrans" cxnId="{5595E6AF-9B28-453E-BF59-5582023AA5F9}">
      <dgm:prSet/>
      <dgm:spPr/>
      <dgm:t>
        <a:bodyPr/>
        <a:lstStyle/>
        <a:p>
          <a:endParaRPr lang="en-US"/>
        </a:p>
      </dgm:t>
    </dgm:pt>
    <dgm:pt modelId="{5C76FFD7-F72C-4A07-95D8-01D11C01179F}" type="sibTrans" cxnId="{5595E6AF-9B28-453E-BF59-5582023AA5F9}">
      <dgm:prSet/>
      <dgm:spPr/>
      <dgm:t>
        <a:bodyPr/>
        <a:lstStyle/>
        <a:p>
          <a:endParaRPr lang="en-US"/>
        </a:p>
      </dgm:t>
    </dgm:pt>
    <dgm:pt modelId="{06F3015D-FA9F-4CFE-A8D1-CF53893B93A1}">
      <dgm:prSet/>
      <dgm:spPr/>
      <dgm:t>
        <a:bodyPr/>
        <a:lstStyle/>
        <a:p>
          <a:r>
            <a:rPr lang="en-US"/>
            <a:t>Double-stranded circular DNA.</a:t>
          </a:r>
        </a:p>
      </dgm:t>
    </dgm:pt>
    <dgm:pt modelId="{667BD76B-26D6-4CC3-9710-FF2F72646040}" type="parTrans" cxnId="{28211BBD-1BB9-4849-ADFD-A6FAF633CD66}">
      <dgm:prSet/>
      <dgm:spPr/>
      <dgm:t>
        <a:bodyPr/>
        <a:lstStyle/>
        <a:p>
          <a:endParaRPr lang="en-US"/>
        </a:p>
      </dgm:t>
    </dgm:pt>
    <dgm:pt modelId="{925839D5-0BF9-4E63-9FA1-4E0778B35AD1}" type="sibTrans" cxnId="{28211BBD-1BB9-4849-ADFD-A6FAF633CD66}">
      <dgm:prSet/>
      <dgm:spPr/>
      <dgm:t>
        <a:bodyPr/>
        <a:lstStyle/>
        <a:p>
          <a:endParaRPr lang="en-US"/>
        </a:p>
      </dgm:t>
    </dgm:pt>
    <dgm:pt modelId="{0B930020-85D5-458B-B7CE-B7D86EC7DF83}">
      <dgm:prSet/>
      <dgm:spPr/>
      <dgm:t>
        <a:bodyPr/>
        <a:lstStyle/>
        <a:p>
          <a:r>
            <a:rPr lang="en-US" dirty="0"/>
            <a:t>Most commonly causes sexually transmitted diseases (STDs) such as cervical, vaginal, vulvar and anal Cancers and genital wart.</a:t>
          </a:r>
        </a:p>
      </dgm:t>
    </dgm:pt>
    <dgm:pt modelId="{47AFFF9A-2F11-4B81-9099-A94B079FCD90}" type="parTrans" cxnId="{26F9C7A2-3CF3-44A8-A82B-0E12F6BDA5A9}">
      <dgm:prSet/>
      <dgm:spPr/>
      <dgm:t>
        <a:bodyPr/>
        <a:lstStyle/>
        <a:p>
          <a:endParaRPr lang="en-US"/>
        </a:p>
      </dgm:t>
    </dgm:pt>
    <dgm:pt modelId="{20DF6A26-77D9-4879-AA29-AA1E750FB7EE}" type="sibTrans" cxnId="{26F9C7A2-3CF3-44A8-A82B-0E12F6BDA5A9}">
      <dgm:prSet/>
      <dgm:spPr/>
      <dgm:t>
        <a:bodyPr/>
        <a:lstStyle/>
        <a:p>
          <a:endParaRPr lang="en-US"/>
        </a:p>
      </dgm:t>
    </dgm:pt>
    <dgm:pt modelId="{02C3C63D-B40B-4BC6-A9E5-676142333A97}" type="pres">
      <dgm:prSet presAssocID="{1F698E91-9991-4A2B-80CE-BB50CEB505B8}" presName="Name0" presStyleCnt="0">
        <dgm:presLayoutVars>
          <dgm:dir/>
          <dgm:animLvl val="lvl"/>
          <dgm:resizeHandles val="exact"/>
        </dgm:presLayoutVars>
      </dgm:prSet>
      <dgm:spPr/>
    </dgm:pt>
    <dgm:pt modelId="{4BE97B25-52DB-4607-B21A-B4A1C6ECD04C}" type="pres">
      <dgm:prSet presAssocID="{0B930020-85D5-458B-B7CE-B7D86EC7DF83}" presName="boxAndChildren" presStyleCnt="0"/>
      <dgm:spPr/>
    </dgm:pt>
    <dgm:pt modelId="{E4298668-F857-4C2D-8784-C1937DB4B4FD}" type="pres">
      <dgm:prSet presAssocID="{0B930020-85D5-458B-B7CE-B7D86EC7DF83}" presName="parentTextBox" presStyleLbl="node1" presStyleIdx="0" presStyleCnt="3"/>
      <dgm:spPr/>
    </dgm:pt>
    <dgm:pt modelId="{FADAF639-DAAC-4085-9DFA-B0D137B837CD}" type="pres">
      <dgm:prSet presAssocID="{925839D5-0BF9-4E63-9FA1-4E0778B35AD1}" presName="sp" presStyleCnt="0"/>
      <dgm:spPr/>
    </dgm:pt>
    <dgm:pt modelId="{F7322ADC-8768-46B4-AF93-52F5A1028909}" type="pres">
      <dgm:prSet presAssocID="{06F3015D-FA9F-4CFE-A8D1-CF53893B93A1}" presName="arrowAndChildren" presStyleCnt="0"/>
      <dgm:spPr/>
    </dgm:pt>
    <dgm:pt modelId="{C445DA1F-9F88-41DD-9F5D-3CC4C0BB9B2F}" type="pres">
      <dgm:prSet presAssocID="{06F3015D-FA9F-4CFE-A8D1-CF53893B93A1}" presName="parentTextArrow" presStyleLbl="node1" presStyleIdx="1" presStyleCnt="3"/>
      <dgm:spPr/>
    </dgm:pt>
    <dgm:pt modelId="{E3A660D7-F30E-433F-9E48-E60687254414}" type="pres">
      <dgm:prSet presAssocID="{5C76FFD7-F72C-4A07-95D8-01D11C01179F}" presName="sp" presStyleCnt="0"/>
      <dgm:spPr/>
    </dgm:pt>
    <dgm:pt modelId="{40326B87-DCAB-4918-BFE0-0E1DDDA190DA}" type="pres">
      <dgm:prSet presAssocID="{C1DA12B2-27B4-4F31-9AAB-C03873C78D61}" presName="arrowAndChildren" presStyleCnt="0"/>
      <dgm:spPr/>
    </dgm:pt>
    <dgm:pt modelId="{163352AD-8CA1-4BC8-8971-407DB317F12F}" type="pres">
      <dgm:prSet presAssocID="{C1DA12B2-27B4-4F31-9AAB-C03873C78D61}" presName="parentTextArrow" presStyleLbl="node1" presStyleIdx="2" presStyleCnt="3"/>
      <dgm:spPr/>
    </dgm:pt>
  </dgm:ptLst>
  <dgm:cxnLst>
    <dgm:cxn modelId="{62ED6710-A2E7-4C6C-987B-C3D3E327689A}" type="presOf" srcId="{1F698E91-9991-4A2B-80CE-BB50CEB505B8}" destId="{02C3C63D-B40B-4BC6-A9E5-676142333A97}" srcOrd="0" destOrd="0" presId="urn:microsoft.com/office/officeart/2005/8/layout/process4"/>
    <dgm:cxn modelId="{A8798516-0F05-4AA3-AB4F-437C642CDE8F}" type="presOf" srcId="{0B930020-85D5-458B-B7CE-B7D86EC7DF83}" destId="{E4298668-F857-4C2D-8784-C1937DB4B4FD}" srcOrd="0" destOrd="0" presId="urn:microsoft.com/office/officeart/2005/8/layout/process4"/>
    <dgm:cxn modelId="{B0488599-E5F3-46E9-BE64-59DD1F01DBCA}" type="presOf" srcId="{06F3015D-FA9F-4CFE-A8D1-CF53893B93A1}" destId="{C445DA1F-9F88-41DD-9F5D-3CC4C0BB9B2F}" srcOrd="0" destOrd="0" presId="urn:microsoft.com/office/officeart/2005/8/layout/process4"/>
    <dgm:cxn modelId="{26F9C7A2-3CF3-44A8-A82B-0E12F6BDA5A9}" srcId="{1F698E91-9991-4A2B-80CE-BB50CEB505B8}" destId="{0B930020-85D5-458B-B7CE-B7D86EC7DF83}" srcOrd="2" destOrd="0" parTransId="{47AFFF9A-2F11-4B81-9099-A94B079FCD90}" sibTransId="{20DF6A26-77D9-4879-AA29-AA1E750FB7EE}"/>
    <dgm:cxn modelId="{5595E6AF-9B28-453E-BF59-5582023AA5F9}" srcId="{1F698E91-9991-4A2B-80CE-BB50CEB505B8}" destId="{C1DA12B2-27B4-4F31-9AAB-C03873C78D61}" srcOrd="0" destOrd="0" parTransId="{9FE32FD8-1FFE-4F10-A0D4-607D18CB1831}" sibTransId="{5C76FFD7-F72C-4A07-95D8-01D11C01179F}"/>
    <dgm:cxn modelId="{28211BBD-1BB9-4849-ADFD-A6FAF633CD66}" srcId="{1F698E91-9991-4A2B-80CE-BB50CEB505B8}" destId="{06F3015D-FA9F-4CFE-A8D1-CF53893B93A1}" srcOrd="1" destOrd="0" parTransId="{667BD76B-26D6-4CC3-9710-FF2F72646040}" sibTransId="{925839D5-0BF9-4E63-9FA1-4E0778B35AD1}"/>
    <dgm:cxn modelId="{B7B4C4CD-4A9C-4C19-9690-0ED2AA0CB2BE}" type="presOf" srcId="{C1DA12B2-27B4-4F31-9AAB-C03873C78D61}" destId="{163352AD-8CA1-4BC8-8971-407DB317F12F}" srcOrd="0" destOrd="0" presId="urn:microsoft.com/office/officeart/2005/8/layout/process4"/>
    <dgm:cxn modelId="{98239418-71D2-40D0-945A-AE0F249515CF}" type="presParOf" srcId="{02C3C63D-B40B-4BC6-A9E5-676142333A97}" destId="{4BE97B25-52DB-4607-B21A-B4A1C6ECD04C}" srcOrd="0" destOrd="0" presId="urn:microsoft.com/office/officeart/2005/8/layout/process4"/>
    <dgm:cxn modelId="{50BDDCD0-829E-452B-9D46-206FC4DAF746}" type="presParOf" srcId="{4BE97B25-52DB-4607-B21A-B4A1C6ECD04C}" destId="{E4298668-F857-4C2D-8784-C1937DB4B4FD}" srcOrd="0" destOrd="0" presId="urn:microsoft.com/office/officeart/2005/8/layout/process4"/>
    <dgm:cxn modelId="{8EFF896E-39D6-45A0-852B-70D9449C09FB}" type="presParOf" srcId="{02C3C63D-B40B-4BC6-A9E5-676142333A97}" destId="{FADAF639-DAAC-4085-9DFA-B0D137B837CD}" srcOrd="1" destOrd="0" presId="urn:microsoft.com/office/officeart/2005/8/layout/process4"/>
    <dgm:cxn modelId="{292A7EF5-3881-4713-9308-5E21B229E264}" type="presParOf" srcId="{02C3C63D-B40B-4BC6-A9E5-676142333A97}" destId="{F7322ADC-8768-46B4-AF93-52F5A1028909}" srcOrd="2" destOrd="0" presId="urn:microsoft.com/office/officeart/2005/8/layout/process4"/>
    <dgm:cxn modelId="{8B207E2B-9D64-4F1C-9D9E-465FD1B8DA59}" type="presParOf" srcId="{F7322ADC-8768-46B4-AF93-52F5A1028909}" destId="{C445DA1F-9F88-41DD-9F5D-3CC4C0BB9B2F}" srcOrd="0" destOrd="0" presId="urn:microsoft.com/office/officeart/2005/8/layout/process4"/>
    <dgm:cxn modelId="{0CD7C5BB-5E27-4E48-A34E-921770E80A81}" type="presParOf" srcId="{02C3C63D-B40B-4BC6-A9E5-676142333A97}" destId="{E3A660D7-F30E-433F-9E48-E60687254414}" srcOrd="3" destOrd="0" presId="urn:microsoft.com/office/officeart/2005/8/layout/process4"/>
    <dgm:cxn modelId="{3F5A3275-70BE-470F-92DA-E25B23C0F854}" type="presParOf" srcId="{02C3C63D-B40B-4BC6-A9E5-676142333A97}" destId="{40326B87-DCAB-4918-BFE0-0E1DDDA190DA}" srcOrd="4" destOrd="0" presId="urn:microsoft.com/office/officeart/2005/8/layout/process4"/>
    <dgm:cxn modelId="{2EFB6192-076F-4D3C-BAD4-88807F584BB9}" type="presParOf" srcId="{40326B87-DCAB-4918-BFE0-0E1DDDA190DA}" destId="{163352AD-8CA1-4BC8-8971-407DB317F12F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E8D9E4-4CD6-4056-9CC6-762D0B47BE19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Cancer</a:t>
          </a:r>
        </a:p>
      </dsp:txBody>
      <dsp:txXfrm>
        <a:off x="0" y="39687"/>
        <a:ext cx="3286125" cy="1971675"/>
      </dsp:txXfrm>
    </dsp:sp>
    <dsp:sp modelId="{5DD1775D-F666-4435-99BD-94CB983481C7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gradFill rotWithShape="0">
          <a:gsLst>
            <a:gs pos="0">
              <a:schemeClr val="accent2">
                <a:hueOff val="-291073"/>
                <a:satOff val="-16786"/>
                <a:lumOff val="172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291073"/>
                <a:satOff val="-16786"/>
                <a:lumOff val="172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91073"/>
                <a:satOff val="-16786"/>
                <a:lumOff val="172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Cancer Vaccines</a:t>
          </a:r>
        </a:p>
      </dsp:txBody>
      <dsp:txXfrm>
        <a:off x="3614737" y="39687"/>
        <a:ext cx="3286125" cy="1971675"/>
      </dsp:txXfrm>
    </dsp:sp>
    <dsp:sp modelId="{9C84E81A-200C-482F-9F1E-7B75C420FCE6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gradFill rotWithShape="0">
          <a:gsLst>
            <a:gs pos="0">
              <a:schemeClr val="accent2">
                <a:hueOff val="-582145"/>
                <a:satOff val="-33571"/>
                <a:lumOff val="345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582145"/>
                <a:satOff val="-33571"/>
                <a:lumOff val="345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582145"/>
                <a:satOff val="-33571"/>
                <a:lumOff val="345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3100" kern="1200"/>
            <a:t>Human Papilloma Virus (HPV)</a:t>
          </a:r>
          <a:endParaRPr lang="en-US" sz="3100" kern="1200"/>
        </a:p>
      </dsp:txBody>
      <dsp:txXfrm>
        <a:off x="7229475" y="39687"/>
        <a:ext cx="3286125" cy="1971675"/>
      </dsp:txXfrm>
    </dsp:sp>
    <dsp:sp modelId="{C61B0E95-9F85-424B-B0C9-624E2335584E}">
      <dsp:nvSpPr>
        <dsp:cNvPr id="0" name=""/>
        <dsp:cNvSpPr/>
      </dsp:nvSpPr>
      <dsp:spPr>
        <a:xfrm>
          <a:off x="0" y="2339975"/>
          <a:ext cx="3286125" cy="1971675"/>
        </a:xfrm>
        <a:prstGeom prst="rect">
          <a:avLst/>
        </a:prstGeom>
        <a:gradFill rotWithShape="0">
          <a:gsLst>
            <a:gs pos="0">
              <a:schemeClr val="accent2">
                <a:hueOff val="-873218"/>
                <a:satOff val="-50357"/>
                <a:lumOff val="517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873218"/>
                <a:satOff val="-50357"/>
                <a:lumOff val="517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873218"/>
                <a:satOff val="-50357"/>
                <a:lumOff val="517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Gardasil, Gardasil-9 and Cervarix Vaccines</a:t>
          </a:r>
        </a:p>
      </dsp:txBody>
      <dsp:txXfrm>
        <a:off x="0" y="2339975"/>
        <a:ext cx="3286125" cy="1971675"/>
      </dsp:txXfrm>
    </dsp:sp>
    <dsp:sp modelId="{C85684D3-39BD-49A5-A210-4357B5D11095}">
      <dsp:nvSpPr>
        <dsp:cNvPr id="0" name=""/>
        <dsp:cNvSpPr/>
      </dsp:nvSpPr>
      <dsp:spPr>
        <a:xfrm>
          <a:off x="3614737" y="2339975"/>
          <a:ext cx="3286125" cy="1971675"/>
        </a:xfrm>
        <a:prstGeom prst="rect">
          <a:avLst/>
        </a:prstGeom>
        <a:gradFill rotWithShape="0">
          <a:gsLst>
            <a:gs pos="0">
              <a:schemeClr val="accent2">
                <a:hueOff val="-1164290"/>
                <a:satOff val="-67142"/>
                <a:lumOff val="69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164290"/>
                <a:satOff val="-67142"/>
                <a:lumOff val="69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164290"/>
                <a:satOff val="-67142"/>
                <a:lumOff val="69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Gardasil: How is it manufactured?</a:t>
          </a:r>
        </a:p>
      </dsp:txBody>
      <dsp:txXfrm>
        <a:off x="3614737" y="2339975"/>
        <a:ext cx="3286125" cy="1971675"/>
      </dsp:txXfrm>
    </dsp:sp>
    <dsp:sp modelId="{1BC7EA33-F576-48FA-BE47-AAA18A2C5408}">
      <dsp:nvSpPr>
        <dsp:cNvPr id="0" name=""/>
        <dsp:cNvSpPr/>
      </dsp:nvSpPr>
      <dsp:spPr>
        <a:xfrm>
          <a:off x="7229475" y="2339975"/>
          <a:ext cx="3286125" cy="1971675"/>
        </a:xfrm>
        <a:prstGeom prst="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Gardasil Vaccine: Who should get this vaccine and how popular is it?</a:t>
          </a:r>
        </a:p>
      </dsp:txBody>
      <dsp:txXfrm>
        <a:off x="7229475" y="2339975"/>
        <a:ext cx="3286125" cy="19716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8E5EE8-6EA1-4198-B86C-9E748F1DEBB7}">
      <dsp:nvSpPr>
        <dsp:cNvPr id="0" name=""/>
        <dsp:cNvSpPr/>
      </dsp:nvSpPr>
      <dsp:spPr>
        <a:xfrm>
          <a:off x="0" y="2626263"/>
          <a:ext cx="5217173" cy="172311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just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Despite these enormous numbers most individuals do not know what that really means. That is why we must be aware of the risk and take action.</a:t>
          </a:r>
          <a:endParaRPr lang="en-US" sz="2300" kern="1200" dirty="0"/>
        </a:p>
      </dsp:txBody>
      <dsp:txXfrm>
        <a:off x="0" y="2626263"/>
        <a:ext cx="5217173" cy="1723112"/>
      </dsp:txXfrm>
    </dsp:sp>
    <dsp:sp modelId="{A0DA8DC3-A2C9-4D44-90AF-FF0D4756AABE}">
      <dsp:nvSpPr>
        <dsp:cNvPr id="0" name=""/>
        <dsp:cNvSpPr/>
      </dsp:nvSpPr>
      <dsp:spPr>
        <a:xfrm rot="10800000">
          <a:off x="0" y="1962"/>
          <a:ext cx="5217173" cy="2650147"/>
        </a:xfrm>
        <a:prstGeom prst="upArrowCallou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In the United States one in every four people die from a cancer. </a:t>
          </a:r>
          <a:endParaRPr lang="en-US" sz="2300" kern="1200" dirty="0"/>
        </a:p>
      </dsp:txBody>
      <dsp:txXfrm rot="10800000">
        <a:off x="0" y="1962"/>
        <a:ext cx="5217173" cy="17219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2A979F-CC04-4C40-932D-2B7A7DB84F22}">
      <dsp:nvSpPr>
        <dsp:cNvPr id="0" name=""/>
        <dsp:cNvSpPr/>
      </dsp:nvSpPr>
      <dsp:spPr>
        <a:xfrm>
          <a:off x="1027854" y="374209"/>
          <a:ext cx="1660500" cy="1660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FF0B22-69C3-437E-BB42-2AFE58B029B5}">
      <dsp:nvSpPr>
        <dsp:cNvPr id="0" name=""/>
        <dsp:cNvSpPr/>
      </dsp:nvSpPr>
      <dsp:spPr>
        <a:xfrm>
          <a:off x="13104" y="2494600"/>
          <a:ext cx="36900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Prophylactic Cancer Vaccines: focus on introducing the antigens or viruses to the immune system.</a:t>
          </a:r>
          <a:endParaRPr lang="en-US" sz="2000" kern="1200"/>
        </a:p>
      </dsp:txBody>
      <dsp:txXfrm>
        <a:off x="13104" y="2494600"/>
        <a:ext cx="3690000" cy="945000"/>
      </dsp:txXfrm>
    </dsp:sp>
    <dsp:sp modelId="{1926711B-AE3D-4596-83E8-335B67A4A83A}">
      <dsp:nvSpPr>
        <dsp:cNvPr id="0" name=""/>
        <dsp:cNvSpPr/>
      </dsp:nvSpPr>
      <dsp:spPr>
        <a:xfrm>
          <a:off x="5363604" y="374209"/>
          <a:ext cx="1660500" cy="1660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CF717B-5F39-4501-9AD0-1B6C7E87EDB0}">
      <dsp:nvSpPr>
        <dsp:cNvPr id="0" name=""/>
        <dsp:cNvSpPr/>
      </dsp:nvSpPr>
      <dsp:spPr>
        <a:xfrm>
          <a:off x="4348854" y="2494600"/>
          <a:ext cx="36900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Therapeutic Cancer vaccines: focus on killing existing tumor.</a:t>
          </a:r>
          <a:br>
            <a:rPr lang="en-US" sz="2000" b="1" kern="1200" dirty="0"/>
          </a:br>
          <a:endParaRPr lang="en-US" sz="2000" kern="1200" dirty="0"/>
        </a:p>
      </dsp:txBody>
      <dsp:txXfrm>
        <a:off x="4348854" y="2494600"/>
        <a:ext cx="3690000" cy="945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298668-F857-4C2D-8784-C1937DB4B4FD}">
      <dsp:nvSpPr>
        <dsp:cNvPr id="0" name=""/>
        <dsp:cNvSpPr/>
      </dsp:nvSpPr>
      <dsp:spPr>
        <a:xfrm>
          <a:off x="0" y="3275482"/>
          <a:ext cx="5387501" cy="107508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Most commonly causes sexually transmitted diseases (STDs) such as cervical, vaginal, vulvar and anal Cancers and genital wart.</a:t>
          </a:r>
        </a:p>
      </dsp:txBody>
      <dsp:txXfrm>
        <a:off x="0" y="3275482"/>
        <a:ext cx="5387501" cy="1075086"/>
      </dsp:txXfrm>
    </dsp:sp>
    <dsp:sp modelId="{C445DA1F-9F88-41DD-9F5D-3CC4C0BB9B2F}">
      <dsp:nvSpPr>
        <dsp:cNvPr id="0" name=""/>
        <dsp:cNvSpPr/>
      </dsp:nvSpPr>
      <dsp:spPr>
        <a:xfrm rot="10800000">
          <a:off x="0" y="1638125"/>
          <a:ext cx="5387501" cy="1653482"/>
        </a:xfrm>
        <a:prstGeom prst="upArrowCallou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Double-stranded circular DNA.</a:t>
          </a:r>
        </a:p>
      </dsp:txBody>
      <dsp:txXfrm rot="10800000">
        <a:off x="0" y="1638125"/>
        <a:ext cx="5387501" cy="1074383"/>
      </dsp:txXfrm>
    </dsp:sp>
    <dsp:sp modelId="{163352AD-8CA1-4BC8-8971-407DB317F12F}">
      <dsp:nvSpPr>
        <dsp:cNvPr id="0" name=""/>
        <dsp:cNvSpPr/>
      </dsp:nvSpPr>
      <dsp:spPr>
        <a:xfrm rot="10800000">
          <a:off x="0" y="769"/>
          <a:ext cx="5387501" cy="1653482"/>
        </a:xfrm>
        <a:prstGeom prst="upArrowCallou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Belongs to the Papillomaviridie family.</a:t>
          </a:r>
        </a:p>
      </dsp:txBody>
      <dsp:txXfrm rot="10800000">
        <a:off x="0" y="769"/>
        <a:ext cx="5387501" cy="10743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8F7EA-AFB1-A7F9-2E25-92B3F2B717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681D3C-4268-F873-40CF-4BC0C02F4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52EB9-0C8B-0E6B-EEC5-245D1D91B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4449F-34C4-4846-9F68-79504D66C00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9FB52C-56D6-7801-3BFE-6A4BF8AE6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52EB3-2F92-E6F1-8390-A26B087A2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2B39-8DD3-4435-A419-BE1D60242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548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0E55C-08E3-2633-BC86-6882F4749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DD1E49-A10C-2EBB-2FC4-4E4711EB57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69DA06-966F-5C13-73D1-3BECAD3B2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4449F-34C4-4846-9F68-79504D66C00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E61FE-5D96-FB0F-6AC9-B64419F3E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DBDB6-C491-7D7C-9953-F900DE262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2B39-8DD3-4435-A419-BE1D60242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205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71744A-E9C4-839F-D2E6-F6C7997542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2FBDFC-86DB-3FCA-361B-4FE62227A9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63F23-65F4-B165-2287-4AB30F441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4449F-34C4-4846-9F68-79504D66C00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3CC5B-DC89-556B-0AA3-E2069B345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41248-33A3-AB28-0503-8CB588158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2B39-8DD3-4435-A419-BE1D60242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514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3264449F-34C4-4846-9F68-79504D66C00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E03D2B39-8DD3-4435-A419-BE1D60242D4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650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4449F-34C4-4846-9F68-79504D66C00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2B39-8DD3-4435-A419-BE1D60242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542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4449F-34C4-4846-9F68-79504D66C00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2B39-8DD3-4435-A419-BE1D60242D4C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0435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4449F-34C4-4846-9F68-79504D66C00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2B39-8DD3-4435-A419-BE1D60242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6091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4449F-34C4-4846-9F68-79504D66C00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2B39-8DD3-4435-A419-BE1D60242D4C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5568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4449F-34C4-4846-9F68-79504D66C00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2B39-8DD3-4435-A419-BE1D60242D4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8136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4449F-34C4-4846-9F68-79504D66C00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2B39-8DD3-4435-A419-BE1D60242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066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4449F-34C4-4846-9F68-79504D66C00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2B39-8DD3-4435-A419-BE1D60242D4C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169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F7858-F37B-C86A-97B4-0C52CC820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91119-41C3-7040-CB99-6C0FC953E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73EB0-984D-EB0E-3C41-189628311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4449F-34C4-4846-9F68-79504D66C00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24A1D-9807-810D-CC5F-6EAFDF797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EB2997-C238-0F18-6DBA-76C463BE3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2B39-8DD3-4435-A419-BE1D60242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8106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4449F-34C4-4846-9F68-79504D66C00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2B39-8DD3-4435-A419-BE1D60242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712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4449F-34C4-4846-9F68-79504D66C00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2B39-8DD3-4435-A419-BE1D60242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525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4449F-34C4-4846-9F68-79504D66C00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2B39-8DD3-4435-A419-BE1D60242D4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7395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4449F-34C4-4846-9F68-79504D66C00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2B39-8DD3-4435-A419-BE1D60242D4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0062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4449F-34C4-4846-9F68-79504D66C00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2B39-8DD3-4435-A419-BE1D60242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7664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4449F-34C4-4846-9F68-79504D66C00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2B39-8DD3-4435-A419-BE1D60242D4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4932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4449F-34C4-4846-9F68-79504D66C00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2B39-8DD3-4435-A419-BE1D60242D4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3583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4449F-34C4-4846-9F68-79504D66C00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2B39-8DD3-4435-A419-BE1D60242D4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205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4449F-34C4-4846-9F68-79504D66C00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2B39-8DD3-4435-A419-BE1D60242D4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076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0C67-503A-0961-83C8-236B115D4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774E1E-25FD-6C7B-F9B8-07B5F4A6E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38FF2-8DE2-D985-7125-B7A2FA028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4449F-34C4-4846-9F68-79504D66C00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3527B-2BE7-CCDB-B93F-222BB6776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36C33-BB51-4A31-5F5F-DB4024750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2B39-8DD3-4435-A419-BE1D60242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604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19BE9-BD33-BC18-E87E-B1808ECA9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64CAA-5A0A-B852-D291-B57D3A6182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B423B-BD9E-0E3E-0D9C-2A25C6739A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774F99-2200-50F3-F3BE-999072F29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4449F-34C4-4846-9F68-79504D66C00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BEABA-7F93-AE20-3220-76C715CDC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631AC6-AB86-46C8-0400-10ACDDFF3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2B39-8DD3-4435-A419-BE1D60242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41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5DD6F-19AB-35AE-C593-D09033272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253FB7-C566-BEC9-02EA-33E2AC20E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5B89BE-C754-7BA0-8DF7-273D28C01C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7E5CBC-2E60-90C3-5A05-FDDC448F4E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6B9C1-0A27-FD1A-3648-5B99036BA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BE85FB-7567-71F2-A62C-CD92EDE77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4449F-34C4-4846-9F68-79504D66C00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120972-A643-B013-912E-10CA0B106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70CAFD-DB7C-33A7-6290-B7506D6DE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2B39-8DD3-4435-A419-BE1D60242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658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6FB3-5D48-E1A3-0D0C-42E63648A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35197B-F2E1-7F5E-0BB6-8D6394F79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4449F-34C4-4846-9F68-79504D66C00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625B9A-C842-D07D-5BC4-196609A43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09121F-157E-AA27-32DE-FA5BAEDAB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2B39-8DD3-4435-A419-BE1D60242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986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8F0B21-BB6C-3C5E-1C71-42935F5AB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4449F-34C4-4846-9F68-79504D66C00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4BEE85-9FC3-B889-72BA-240C787B4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E4547-26E5-B541-6BBC-8A2B19D7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2B39-8DD3-4435-A419-BE1D60242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87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990EF-B811-47A4-9F9C-ED7F9863B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51FB7-8FC5-5CC5-6B4E-AA4468E43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EC7A5F-DA07-0F8C-7475-7702264B41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BA881B-B336-E860-FD6F-C5AF3C5B8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4449F-34C4-4846-9F68-79504D66C00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6195A7-97E2-2C64-0FEE-C7E16DC2C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A3E45B-216C-A32F-5891-88722D4F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2B39-8DD3-4435-A419-BE1D60242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891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3BCDE-33EE-8C1C-38BB-ABE0FF05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7A03F1-573B-0CE3-F4F6-201D4718BD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F2A38E-8AFB-F24A-529B-949F87C098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1700EE-FFE5-9A53-BB04-15A518E33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4449F-34C4-4846-9F68-79504D66C00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097786-2689-F8E8-FA4C-461D90A7D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9B192-C3C2-4DD5-ECEF-B6AE054BE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2B39-8DD3-4435-A419-BE1D60242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743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6F80D4-24C2-7CA3-049F-10C8523DB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26AFE-7A21-4E19-6D7F-A31424CB27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02C70-5375-E82F-9E5F-D3F77D4F29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4449F-34C4-4846-9F68-79504D66C00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B9F43-9E71-3567-A100-23B5E4C4A0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17638-70CD-A926-CBED-656D2D1A1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D2B39-8DD3-4435-A419-BE1D60242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249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264449F-34C4-4846-9F68-79504D66C00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03D2B39-8DD3-4435-A419-BE1D60242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045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Rectangle 110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Exploring HPV Vaccines, Updated Guidelines, and Preventive Measures">
            <a:extLst>
              <a:ext uri="{FF2B5EF4-FFF2-40B4-BE49-F238E27FC236}">
                <a16:creationId xmlns:a16="http://schemas.microsoft.com/office/drawing/2014/main" id="{729F18F7-5D99-EDE8-6D0E-021C807621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49B71C-05B4-FB3F-AB56-F15FE22336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i="1">
                <a:solidFill>
                  <a:srgbClr val="FFFFFF"/>
                </a:solidFill>
              </a:rPr>
              <a:t>Cancer Vaccines </a:t>
            </a:r>
            <a:br>
              <a:rPr lang="en-US" b="1" i="1">
                <a:solidFill>
                  <a:srgbClr val="FFFFFF"/>
                </a:solidFill>
              </a:rPr>
            </a:br>
            <a:r>
              <a:rPr lang="en-US" b="1" i="1">
                <a:solidFill>
                  <a:srgbClr val="FFFFFF"/>
                </a:solidFill>
              </a:rPr>
              <a:t>Gardasil Case</a:t>
            </a:r>
            <a:br>
              <a:rPr lang="en-US" b="1" i="1">
                <a:solidFill>
                  <a:srgbClr val="FFFFFF"/>
                </a:solidFill>
              </a:rPr>
            </a:br>
            <a:endParaRPr lang="en-US" b="1" i="1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F15295-911E-DF4C-AE90-66C24DB453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 b="1" i="1" dirty="0">
                <a:solidFill>
                  <a:srgbClr val="FFFFFF"/>
                </a:solidFill>
              </a:rPr>
              <a:t>Presented by:</a:t>
            </a:r>
          </a:p>
          <a:p>
            <a:r>
              <a:rPr lang="en-US" sz="1700" b="1" i="1" dirty="0" err="1">
                <a:solidFill>
                  <a:srgbClr val="FFFFFF"/>
                </a:solidFill>
              </a:rPr>
              <a:t>Souhaib</a:t>
            </a:r>
            <a:r>
              <a:rPr lang="en-US" sz="1700" b="1" i="1" dirty="0">
                <a:solidFill>
                  <a:srgbClr val="FFFFFF"/>
                </a:solidFill>
              </a:rPr>
              <a:t> </a:t>
            </a:r>
            <a:r>
              <a:rPr lang="en-US" sz="1700" b="1" i="1" dirty="0" err="1">
                <a:solidFill>
                  <a:srgbClr val="FFFFFF"/>
                </a:solidFill>
              </a:rPr>
              <a:t>Khalbuss</a:t>
            </a:r>
            <a:r>
              <a:rPr lang="en-US" sz="1700" b="1" i="1" dirty="0">
                <a:solidFill>
                  <a:srgbClr val="FFFFFF"/>
                </a:solidFill>
              </a:rPr>
              <a:t> || 19017924</a:t>
            </a:r>
          </a:p>
          <a:p>
            <a:r>
              <a:rPr lang="en-US" sz="1700" b="1" i="1">
                <a:solidFill>
                  <a:srgbClr val="FFFFFF"/>
                </a:solidFill>
              </a:rPr>
              <a:t>Moutesem Shakdouh || 19017910</a:t>
            </a:r>
          </a:p>
          <a:p>
            <a:endParaRPr lang="en-US" sz="1700" b="1" i="1" dirty="0">
              <a:solidFill>
                <a:srgbClr val="FFFFFF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b="1" dirty="0">
              <a:solidFill>
                <a:srgbClr val="FFFFFF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210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DF023B-1241-F09C-0684-DFC1D6665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 general, HPV is associated with:</a:t>
            </a:r>
            <a:br>
              <a:rPr lang="en-US" sz="4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4200"/>
          </a:p>
        </p:txBody>
      </p:sp>
      <p:sp>
        <p:nvSpPr>
          <p:cNvPr id="4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ED4CC-BBD0-1288-5B29-064C540A6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22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More than 90% of anal and cervical Cancers.</a:t>
            </a:r>
            <a:endParaRPr lang="en-US" sz="2200" kern="1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22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About 70% of vaginal vulvar and oropharyngeal Cancer.</a:t>
            </a:r>
            <a:endParaRPr lang="en-US" sz="2200" kern="1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2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More than 60% of penile Cancer.</a:t>
            </a:r>
            <a:endParaRPr lang="en-US" sz="2200" kern="1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22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More than 10% of oral cavity Cancer</a:t>
            </a:r>
            <a:endParaRPr lang="en-US" sz="2200"/>
          </a:p>
        </p:txBody>
      </p:sp>
      <p:pic>
        <p:nvPicPr>
          <p:cNvPr id="5" name="Picture 4" descr="A row of samples for medical testing">
            <a:extLst>
              <a:ext uri="{FF2B5EF4-FFF2-40B4-BE49-F238E27FC236}">
                <a16:creationId xmlns:a16="http://schemas.microsoft.com/office/drawing/2014/main" id="{B9ADA72A-76BE-60C3-E145-4066F91FDB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86" r="1238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01539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EA385-E6F3-FF2A-1A83-F6A873292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F612B7FD-01E9-8368-DA62-681DB7427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31F63CA-F496-2803-F1D9-80631A395D3F}"/>
              </a:ext>
            </a:extLst>
          </p:cNvPr>
          <p:cNvSpPr txBox="1">
            <a:spLocks/>
          </p:cNvSpPr>
          <p:nvPr/>
        </p:nvSpPr>
        <p:spPr>
          <a:xfrm>
            <a:off x="249577" y="321486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What are the Cancer Vaccines types?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F6B6AA-D321-9D44-9F3B-E3EBC87A5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164CC1-B4C7-C4E2-881D-C2E715787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4244D5-43C4-3335-7FFC-D0794D489533}"/>
              </a:ext>
            </a:extLst>
          </p:cNvPr>
          <p:cNvSpPr txBox="1"/>
          <p:nvPr/>
        </p:nvSpPr>
        <p:spPr>
          <a:xfrm>
            <a:off x="428359" y="1728812"/>
            <a:ext cx="5663390" cy="592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1060704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3248" b="1" kern="1200" dirty="0">
                <a:solidFill>
                  <a:schemeClr val="tx1"/>
                </a:solidFill>
                <a:latin typeface="Söhne"/>
                <a:ea typeface="+mn-ea"/>
                <a:cs typeface="+mn-cs"/>
              </a:rPr>
              <a:t>Prophylactic (Preventive):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6596D6-CDD5-8295-4C4F-A7D768E91D3C}"/>
              </a:ext>
            </a:extLst>
          </p:cNvPr>
          <p:cNvSpPr txBox="1"/>
          <p:nvPr/>
        </p:nvSpPr>
        <p:spPr>
          <a:xfrm>
            <a:off x="6680946" y="1744803"/>
            <a:ext cx="3034041" cy="592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1060704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3248" b="1" kern="1200" dirty="0">
                <a:solidFill>
                  <a:schemeClr val="tx1"/>
                </a:solidFill>
                <a:latin typeface="Söhne"/>
                <a:ea typeface="+mn-ea"/>
                <a:cs typeface="+mn-cs"/>
              </a:rPr>
              <a:t>Therapeutic: 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B479C9-825E-C75E-973D-40675D675A7D}"/>
              </a:ext>
            </a:extLst>
          </p:cNvPr>
          <p:cNvSpPr txBox="1"/>
          <p:nvPr/>
        </p:nvSpPr>
        <p:spPr>
          <a:xfrm>
            <a:off x="495751" y="2336953"/>
            <a:ext cx="4821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Prevent</a:t>
            </a:r>
            <a:r>
              <a:rPr lang="en-US" b="0" i="0" dirty="0">
                <a:effectLst/>
                <a:latin typeface="Söhne"/>
              </a:rPr>
              <a:t> cancers caused by certain viruses.</a:t>
            </a:r>
          </a:p>
          <a:p>
            <a:endParaRPr lang="en-US" b="0" i="0" dirty="0"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work by </a:t>
            </a:r>
            <a:r>
              <a:rPr lang="en-US" b="1" dirty="0"/>
              <a:t>inducing an immune response </a:t>
            </a:r>
            <a:r>
              <a:rPr lang="en-US" dirty="0"/>
              <a:t>to specific viral antigens, thereby preventing viral infections that can lead to cancer.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9A558C-413E-615E-EB27-CD142BE7A34C}"/>
              </a:ext>
            </a:extLst>
          </p:cNvPr>
          <p:cNvSpPr txBox="1"/>
          <p:nvPr/>
        </p:nvSpPr>
        <p:spPr>
          <a:xfrm>
            <a:off x="1377670" y="4127588"/>
            <a:ext cx="2575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HPV Vaccines (</a:t>
            </a:r>
            <a:r>
              <a:rPr lang="en-US" b="1" i="1" dirty="0">
                <a:effectLst/>
                <a:latin typeface="Söhne"/>
              </a:rPr>
              <a:t>like Gardasil and </a:t>
            </a:r>
            <a:r>
              <a:rPr lang="en-US" b="1" i="1" dirty="0" err="1">
                <a:effectLst/>
                <a:latin typeface="Söhne"/>
              </a:rPr>
              <a:t>Cervarix</a:t>
            </a:r>
            <a:r>
              <a:rPr lang="en-US" b="1" i="0" dirty="0">
                <a:effectLst/>
                <a:latin typeface="Söhne"/>
              </a:rPr>
              <a:t>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802D7D-3F26-6880-16D9-DDFED4369EBC}"/>
              </a:ext>
            </a:extLst>
          </p:cNvPr>
          <p:cNvSpPr txBox="1"/>
          <p:nvPr/>
        </p:nvSpPr>
        <p:spPr>
          <a:xfrm>
            <a:off x="1377670" y="4930786"/>
            <a:ext cx="3369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Hepatitis B Vaccine:</a:t>
            </a:r>
            <a:br>
              <a:rPr lang="en-US" b="1" i="0" dirty="0">
                <a:effectLst/>
                <a:latin typeface="Söhne"/>
              </a:rPr>
            </a:br>
            <a:r>
              <a:rPr lang="en-US" b="0" i="0" dirty="0">
                <a:effectLst/>
                <a:latin typeface="Söhne"/>
              </a:rPr>
              <a:t>prevents hepatitis B virus infection, which can lead to liver cancer.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B41321-D3BC-C5A5-00C4-65F337725A26}"/>
              </a:ext>
            </a:extLst>
          </p:cNvPr>
          <p:cNvSpPr txBox="1"/>
          <p:nvPr/>
        </p:nvSpPr>
        <p:spPr>
          <a:xfrm>
            <a:off x="6680946" y="2336953"/>
            <a:ext cx="55110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Unlike preventive vaccines, therapeutic cancer vaccines </a:t>
            </a:r>
            <a:r>
              <a:rPr lang="en-US" b="1" dirty="0"/>
              <a:t>treat</a:t>
            </a:r>
            <a:r>
              <a:rPr lang="en-US" dirty="0"/>
              <a:t> existing cancer by strengthening the body's natural immune response against the cancer.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vaccines are </a:t>
            </a:r>
            <a:r>
              <a:rPr lang="en-US" b="1" i="1" dirty="0"/>
              <a:t>designed to treat</a:t>
            </a:r>
            <a:r>
              <a:rPr lang="en-US" dirty="0"/>
              <a:t>, rather than prevent cancer.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work by </a:t>
            </a:r>
            <a:r>
              <a:rPr lang="en-US" b="1" dirty="0"/>
              <a:t>introducing one or more antigens into the body </a:t>
            </a:r>
            <a:r>
              <a:rPr lang="en-US" dirty="0"/>
              <a:t>to stimulate an immune response against specific cancer cells.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AEA92C-8682-8852-FBCA-50813767C896}"/>
              </a:ext>
            </a:extLst>
          </p:cNvPr>
          <p:cNvSpPr txBox="1"/>
          <p:nvPr/>
        </p:nvSpPr>
        <p:spPr>
          <a:xfrm>
            <a:off x="7842512" y="5223498"/>
            <a:ext cx="3744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Tumor Cell Vaccines.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Antigen Vaccines.</a:t>
            </a:r>
            <a:endParaRPr lang="en-US" b="1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DNA Vaccines.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Vector-Based Vaccines.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535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98B5C-C366-AB22-BCC3-CEAD8DAB3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 useBgFill="1">
        <p:nvSpPr>
          <p:cNvPr id="4" name="Slide Background">
            <a:extLst>
              <a:ext uri="{FF2B5EF4-FFF2-40B4-BE49-F238E27FC236}">
                <a16:creationId xmlns:a16="http://schemas.microsoft.com/office/drawing/2014/main" id="{53203A93-3543-98A8-66D2-0821A9EB6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4D9CCFCF-03BE-C440-616D-EF1C4721C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1" cy="1696413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A0E8F20-2979-E358-239E-DE1432A3EE60}"/>
              </a:ext>
            </a:extLst>
          </p:cNvPr>
          <p:cNvSpPr txBox="1">
            <a:spLocks/>
          </p:cNvSpPr>
          <p:nvPr/>
        </p:nvSpPr>
        <p:spPr>
          <a:xfrm>
            <a:off x="1142901" y="274104"/>
            <a:ext cx="9906199" cy="1157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HPV Vaccines (Gardasil-Case):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2F11B2-817A-32AC-7A3B-87FC7C66F433}"/>
              </a:ext>
            </a:extLst>
          </p:cNvPr>
          <p:cNvSpPr txBox="1"/>
          <p:nvPr/>
        </p:nvSpPr>
        <p:spPr>
          <a:xfrm>
            <a:off x="877160" y="3990085"/>
            <a:ext cx="2619403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8056" indent="-448056" defTabSz="89611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Gardasil</a:t>
            </a:r>
          </a:p>
          <a:p>
            <a:pPr algn="ctr" defTabSz="896112">
              <a:spcAft>
                <a:spcPts val="600"/>
              </a:spcAft>
            </a:pPr>
            <a:r>
              <a:rPr lang="en-US" sz="2200" b="1" dirty="0"/>
              <a:t>  </a:t>
            </a:r>
            <a:r>
              <a:rPr lang="en-US" sz="2200" dirty="0"/>
              <a:t>6, 11</a:t>
            </a:r>
            <a:r>
              <a:rPr lang="en-US" sz="2200" i="1" dirty="0"/>
              <a:t>, </a:t>
            </a:r>
            <a:r>
              <a:rPr lang="en-US" sz="2200" b="1" i="1" dirty="0"/>
              <a:t>16, 18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D07D27-E0E4-14D5-BEAB-D3B48711FD0C}"/>
              </a:ext>
            </a:extLst>
          </p:cNvPr>
          <p:cNvSpPr txBox="1"/>
          <p:nvPr/>
        </p:nvSpPr>
        <p:spPr>
          <a:xfrm>
            <a:off x="877160" y="5141490"/>
            <a:ext cx="398033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8056" indent="-448056" defTabSz="89611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Gardasil-9</a:t>
            </a:r>
          </a:p>
          <a:p>
            <a:pPr algn="ctr" defTabSz="896112">
              <a:spcAft>
                <a:spcPts val="600"/>
              </a:spcAft>
            </a:pPr>
            <a:r>
              <a:rPr lang="en-US" sz="2200" b="1" dirty="0"/>
              <a:t>6, 11</a:t>
            </a:r>
            <a:r>
              <a:rPr lang="en-US" sz="2200" i="1" dirty="0"/>
              <a:t>, </a:t>
            </a:r>
            <a:r>
              <a:rPr lang="en-US" sz="2200" b="1" i="1" dirty="0"/>
              <a:t>16, 18</a:t>
            </a:r>
            <a:r>
              <a:rPr lang="en-US" sz="2200" dirty="0"/>
              <a:t>, 31, 33, 45, 52, 58</a:t>
            </a:r>
            <a:endParaRPr lang="en-US" sz="2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D3E577-2F7F-A3E0-6059-1E10EC386C16}"/>
              </a:ext>
            </a:extLst>
          </p:cNvPr>
          <p:cNvSpPr txBox="1"/>
          <p:nvPr/>
        </p:nvSpPr>
        <p:spPr>
          <a:xfrm>
            <a:off x="881702" y="2754940"/>
            <a:ext cx="1985623" cy="1053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8056" indent="-448056" defTabSz="89611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Cervarix</a:t>
            </a:r>
            <a:endParaRPr lang="en-US" sz="30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896112">
              <a:spcAft>
                <a:spcPts val="600"/>
              </a:spcAft>
            </a:pPr>
            <a:r>
              <a:rPr lang="en-US" sz="2744" b="1" dirty="0"/>
              <a:t>       </a:t>
            </a:r>
            <a:r>
              <a:rPr lang="en-US" sz="2200" b="1" i="1" dirty="0"/>
              <a:t>16, 18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07290E-8381-8827-7E6B-71A56DFCFC43}"/>
              </a:ext>
            </a:extLst>
          </p:cNvPr>
          <p:cNvSpPr txBox="1"/>
          <p:nvPr/>
        </p:nvSpPr>
        <p:spPr>
          <a:xfrm>
            <a:off x="750011" y="1994844"/>
            <a:ext cx="6992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Targeted HPV Types: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DE7DB4-A516-DD71-FA6B-873659DA1E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64"/>
          <a:stretch/>
        </p:blipFill>
        <p:spPr>
          <a:xfrm>
            <a:off x="5200219" y="2456509"/>
            <a:ext cx="5961535" cy="3924158"/>
          </a:xfrm>
          <a:prstGeom prst="rect">
            <a:avLst/>
          </a:prstGeom>
        </p:spPr>
      </p:pic>
      <p:pic>
        <p:nvPicPr>
          <p:cNvPr id="12" name="Graphic 11" descr="Arrow Down with solid fill">
            <a:extLst>
              <a:ext uri="{FF2B5EF4-FFF2-40B4-BE49-F238E27FC236}">
                <a16:creationId xmlns:a16="http://schemas.microsoft.com/office/drawing/2014/main" id="{DF58FDEA-BFE5-5B20-9B96-46916F023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687" y="3420150"/>
            <a:ext cx="606249" cy="606249"/>
          </a:xfrm>
          <a:prstGeom prst="rect">
            <a:avLst/>
          </a:prstGeom>
        </p:spPr>
      </p:pic>
      <p:pic>
        <p:nvPicPr>
          <p:cNvPr id="13" name="Graphic 12" descr="Arrow Down with solid fill">
            <a:extLst>
              <a:ext uri="{FF2B5EF4-FFF2-40B4-BE49-F238E27FC236}">
                <a16:creationId xmlns:a16="http://schemas.microsoft.com/office/drawing/2014/main" id="{E6DC479F-7BDB-E1DC-6521-4203228A4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011" y="4580626"/>
            <a:ext cx="606249" cy="60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851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E2D00-0BBA-BAB3-76A6-90A4B1938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EC3F9EE3-BBB1-0668-4F41-9047C5064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6438CEB-48B5-51CB-4C33-4E1820C458DF}"/>
              </a:ext>
            </a:extLst>
          </p:cNvPr>
          <p:cNvSpPr txBox="1">
            <a:spLocks/>
          </p:cNvSpPr>
          <p:nvPr/>
        </p:nvSpPr>
        <p:spPr>
          <a:xfrm>
            <a:off x="663386" y="-205262"/>
            <a:ext cx="3571810" cy="3573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100" b="1" dirty="0"/>
              <a:t>Gardasil: </a:t>
            </a:r>
            <a:br>
              <a:rPr lang="en-US" sz="4100" b="1" dirty="0"/>
            </a:br>
            <a:r>
              <a:rPr lang="en-US" sz="4100" dirty="0"/>
              <a:t>How is it manufactured?</a:t>
            </a:r>
          </a:p>
        </p:txBody>
      </p:sp>
      <p:sp>
        <p:nvSpPr>
          <p:cNvPr id="6" name="sketch line">
            <a:extLst>
              <a:ext uri="{FF2B5EF4-FFF2-40B4-BE49-F238E27FC236}">
                <a16:creationId xmlns:a16="http://schemas.microsoft.com/office/drawing/2014/main" id="{99FB8EFA-9E9F-6D2A-E7D8-DA1F677B8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782ACCB1-747B-1D80-CA53-958483BB5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052498"/>
            <a:ext cx="7214616" cy="47255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972C1B-F5A5-6A62-287B-889BD9899241}"/>
              </a:ext>
            </a:extLst>
          </p:cNvPr>
          <p:cNvSpPr txBox="1"/>
          <p:nvPr/>
        </p:nvSpPr>
        <p:spPr>
          <a:xfrm>
            <a:off x="638881" y="4613165"/>
            <a:ext cx="3100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3 main regions: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11817C-A19D-E3DC-F18C-DB9037B421E9}"/>
              </a:ext>
            </a:extLst>
          </p:cNvPr>
          <p:cNvSpPr txBox="1"/>
          <p:nvPr/>
        </p:nvSpPr>
        <p:spPr>
          <a:xfrm>
            <a:off x="638881" y="5227751"/>
            <a:ext cx="29316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Early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Late.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Long Control (LCR)</a:t>
            </a:r>
          </a:p>
        </p:txBody>
      </p:sp>
    </p:spTree>
    <p:extLst>
      <p:ext uri="{BB962C8B-B14F-4D97-AF65-F5344CB8AC3E}">
        <p14:creationId xmlns:p14="http://schemas.microsoft.com/office/powerpoint/2010/main" val="4268704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897B78DE-3BCA-C8FD-E223-AF9E3E415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A358962-F0D6-92B6-0458-36E1EE3125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41F87E3-9407-D5F8-EFC1-366360964401}"/>
              </a:ext>
            </a:extLst>
          </p:cNvPr>
          <p:cNvSpPr txBox="1">
            <a:spLocks/>
          </p:cNvSpPr>
          <p:nvPr/>
        </p:nvSpPr>
        <p:spPr>
          <a:xfrm>
            <a:off x="188518" y="407365"/>
            <a:ext cx="5585748" cy="1800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Gardasil Formation: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DE68C8-640C-842E-5F4C-0D464630A95E}"/>
              </a:ext>
            </a:extLst>
          </p:cNvPr>
          <p:cNvSpPr txBox="1"/>
          <p:nvPr/>
        </p:nvSpPr>
        <p:spPr>
          <a:xfrm>
            <a:off x="643467" y="2207891"/>
            <a:ext cx="3888528" cy="4073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Virus-like particles (VLPs) can be synthesized using bacterial, yeast, or insect cell systems.</a:t>
            </a:r>
            <a:br>
              <a:rPr lang="en-US" sz="2000" dirty="0"/>
            </a:b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Gardasil is formulated with VLPs from the L1 protein of several HPV types, specifically types 6, 11, 16, and 18.</a:t>
            </a:r>
            <a:br>
              <a:rPr lang="en-US" sz="2000" dirty="0"/>
            </a:b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production of Gardasil employs the </a:t>
            </a:r>
            <a:r>
              <a:rPr lang="en-US" sz="2000" dirty="0" err="1"/>
              <a:t>pGALlio</a:t>
            </a:r>
            <a:r>
              <a:rPr lang="en-US" sz="2000" dirty="0"/>
              <a:t> yeast expression system, utilizing the Brewer's yeast.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AFA8CA1-4ACE-B515-390A-A288505C3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785" y="444456"/>
            <a:ext cx="5585748" cy="600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97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FB747-FBDC-FC15-A051-F32AE348A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B8612-F3F4-BCBD-57BE-FE135C02A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A39CF172-7364-BC34-769E-BD2320D5A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17F723-0196-6497-D280-458A4BCDD900}"/>
              </a:ext>
            </a:extLst>
          </p:cNvPr>
          <p:cNvSpPr txBox="1">
            <a:spLocks/>
          </p:cNvSpPr>
          <p:nvPr/>
        </p:nvSpPr>
        <p:spPr>
          <a:xfrm>
            <a:off x="572493" y="238539"/>
            <a:ext cx="11018520" cy="1434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600"/>
              <a:t>Who should get this vaccine and how popular is it?</a:t>
            </a:r>
            <a:endParaRPr lang="en-US" sz="4600" dirty="0"/>
          </a:p>
        </p:txBody>
      </p:sp>
      <p:sp>
        <p:nvSpPr>
          <p:cNvPr id="6" name="sketchy line">
            <a:extLst>
              <a:ext uri="{FF2B5EF4-FFF2-40B4-BE49-F238E27FC236}">
                <a16:creationId xmlns:a16="http://schemas.microsoft.com/office/drawing/2014/main" id="{891ACB27-1CF0-686D-A84C-983FA24AB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7BB4A5-A813-5673-3F84-CFB2C1F422D8}"/>
              </a:ext>
            </a:extLst>
          </p:cNvPr>
          <p:cNvSpPr txBox="1"/>
          <p:nvPr/>
        </p:nvSpPr>
        <p:spPr>
          <a:xfrm>
            <a:off x="572493" y="2071316"/>
            <a:ext cx="6713552" cy="41191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CDC advises two doses for children starting at ages 11 or 12; three doses if the series starts after age 15.</a:t>
            </a:r>
            <a:br>
              <a:rPr lang="en-US" sz="2200"/>
            </a:br>
            <a:endParaRPr lang="en-US" sz="22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Recommended</a:t>
            </a:r>
            <a:r>
              <a:rPr lang="en-US" sz="2200"/>
              <a:t> for ages </a:t>
            </a:r>
            <a:r>
              <a:rPr lang="en-US" sz="2200" b="1"/>
              <a:t>9-26</a:t>
            </a:r>
            <a:r>
              <a:rPr lang="en-US" sz="2200"/>
              <a:t> and </a:t>
            </a:r>
            <a:r>
              <a:rPr lang="en-US" sz="2200" b="1"/>
              <a:t>27-45.</a:t>
            </a:r>
            <a:br>
              <a:rPr lang="en-US" sz="2200" b="1"/>
            </a:br>
            <a:endParaRPr lang="en-US" sz="2200" b="1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Guards against genital warts and precancerous growths in men.</a:t>
            </a:r>
            <a:br>
              <a:rPr lang="en-US" sz="2200"/>
            </a:br>
            <a:r>
              <a:rPr lang="en-US" sz="2200"/>
              <a:t>And helps reduce the spread of the virus among men.</a:t>
            </a:r>
            <a:br>
              <a:rPr lang="en-US" sz="2200"/>
            </a:br>
            <a:endParaRPr lang="en-US" sz="22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Not </a:t>
            </a:r>
            <a:r>
              <a:rPr lang="en-US" sz="2200"/>
              <a:t>Recommended for the pregnant women.</a:t>
            </a:r>
          </a:p>
        </p:txBody>
      </p:sp>
      <p:pic>
        <p:nvPicPr>
          <p:cNvPr id="8" name="Content Placeholder 6" descr="A logo for a medical company&#10;&#10;Description automatically generated">
            <a:extLst>
              <a:ext uri="{FF2B5EF4-FFF2-40B4-BE49-F238E27FC236}">
                <a16:creationId xmlns:a16="http://schemas.microsoft.com/office/drawing/2014/main" id="{51E5A616-95DD-6761-F3E3-0394CA4C07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" r="1264" b="-3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302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975AEFEE-78E9-600D-891B-EC9DDD6C34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8" t="35132" r="12540" b="32910"/>
          <a:stretch/>
        </p:blipFill>
        <p:spPr>
          <a:xfrm>
            <a:off x="3595978" y="1308488"/>
            <a:ext cx="4760963" cy="20599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4E3B6F-A0F3-2ED4-FD00-7532094B88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3"/>
          <a:stretch/>
        </p:blipFill>
        <p:spPr>
          <a:xfrm>
            <a:off x="1838424" y="3368421"/>
            <a:ext cx="3880975" cy="2292069"/>
          </a:xfrm>
          <a:prstGeom prst="rect">
            <a:avLst/>
          </a:prstGeom>
        </p:spPr>
      </p:pic>
      <p:pic>
        <p:nvPicPr>
          <p:cNvPr id="13" name="Content Placeholder 4" descr="A drawing of a cancer zodiac sign&#10;&#10;Description automatically generated">
            <a:extLst>
              <a:ext uri="{FF2B5EF4-FFF2-40B4-BE49-F238E27FC236}">
                <a16:creationId xmlns:a16="http://schemas.microsoft.com/office/drawing/2014/main" id="{44118DBE-A487-B62D-E208-F81CBA89E9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603" y="3257443"/>
            <a:ext cx="3768677" cy="268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112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normal division&#10;&#10;Description automatically generated">
            <a:extLst>
              <a:ext uri="{FF2B5EF4-FFF2-40B4-BE49-F238E27FC236}">
                <a16:creationId xmlns:a16="http://schemas.microsoft.com/office/drawing/2014/main" id="{5A575CEF-9308-58A1-0D05-3544949E6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834" y="643467"/>
            <a:ext cx="994833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492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cancer vaccine&#10;&#10;Description automatically generated">
            <a:extLst>
              <a:ext uri="{FF2B5EF4-FFF2-40B4-BE49-F238E27FC236}">
                <a16:creationId xmlns:a16="http://schemas.microsoft.com/office/drawing/2014/main" id="{188658BA-8399-AD08-0FF1-1F5CB5F7B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84521"/>
            <a:ext cx="10905066" cy="528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78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116AF169-4109-A54C-30A0-C09C8F18C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675471"/>
            <a:ext cx="10905066" cy="550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17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ow of samples for medical testing">
            <a:extLst>
              <a:ext uri="{FF2B5EF4-FFF2-40B4-BE49-F238E27FC236}">
                <a16:creationId xmlns:a16="http://schemas.microsoft.com/office/drawing/2014/main" id="{4B0F98CE-35AC-CAEF-3315-73BF03C50C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DEE4A-3F4C-532B-2BA3-6AF1F9EBE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Presentation Outline</a:t>
            </a:r>
          </a:p>
        </p:txBody>
      </p:sp>
      <p:graphicFrame>
        <p:nvGraphicFramePr>
          <p:cNvPr id="30" name="Content Placeholder 2">
            <a:extLst>
              <a:ext uri="{FF2B5EF4-FFF2-40B4-BE49-F238E27FC236}">
                <a16:creationId xmlns:a16="http://schemas.microsoft.com/office/drawing/2014/main" id="{73B72788-B234-24E5-7714-31CF447181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012097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16479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rawing of a tank&#10;&#10;Description automatically generated">
            <a:extLst>
              <a:ext uri="{FF2B5EF4-FFF2-40B4-BE49-F238E27FC236}">
                <a16:creationId xmlns:a16="http://schemas.microsoft.com/office/drawing/2014/main" id="{BFADE677-0757-FE09-5E72-61187C4A6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02733"/>
            <a:ext cx="10905066" cy="54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7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diagram of a human body&#10;&#10;Description automatically generated with medium confidence">
            <a:extLst>
              <a:ext uri="{FF2B5EF4-FFF2-40B4-BE49-F238E27FC236}">
                <a16:creationId xmlns:a16="http://schemas.microsoft.com/office/drawing/2014/main" id="{CA4A8A33-79AC-ABB7-319A-4349071C8C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8"/>
          <a:stretch/>
        </p:blipFill>
        <p:spPr>
          <a:xfrm>
            <a:off x="1453445" y="643467"/>
            <a:ext cx="918317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33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0D05D2D-CB6A-431B-BE4A-2A7FCC9FA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F71AC9-62C0-EC1B-5651-D12453CC3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5419725"/>
            <a:ext cx="10271760" cy="9366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12" name="Rounded Rectangle 5">
            <a:extLst>
              <a:ext uri="{FF2B5EF4-FFF2-40B4-BE49-F238E27FC236}">
                <a16:creationId xmlns:a16="http://schemas.microsoft.com/office/drawing/2014/main" id="{E84CD6E5-269B-4A44-867D-78DBB4DFF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990600"/>
            <a:ext cx="10271760" cy="43053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Accept">
            <a:extLst>
              <a:ext uri="{FF2B5EF4-FFF2-40B4-BE49-F238E27FC236}">
                <a16:creationId xmlns:a16="http://schemas.microsoft.com/office/drawing/2014/main" id="{9A2CD318-5C2C-8A9B-6C70-5A46EDC5C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2628" y="1309878"/>
            <a:ext cx="3666744" cy="366674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95824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50D30-A747-2C79-CFCE-80B33F58E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W</a:t>
            </a:r>
            <a:r>
              <a:rPr lang="en-US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hat is cancer: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what ıs a cancer">
            <a:hlinkClick r:id="" action="ppaction://media"/>
            <a:extLst>
              <a:ext uri="{FF2B5EF4-FFF2-40B4-BE49-F238E27FC236}">
                <a16:creationId xmlns:a16="http://schemas.microsoft.com/office/drawing/2014/main" id="{F571B25D-EE91-35C8-12FD-DD642147BE6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66825"/>
            <a:ext cx="12191980" cy="5524591"/>
          </a:xfrm>
        </p:spPr>
      </p:pic>
    </p:spTree>
    <p:extLst>
      <p:ext uri="{BB962C8B-B14F-4D97-AF65-F5344CB8AC3E}">
        <p14:creationId xmlns:p14="http://schemas.microsoft.com/office/powerpoint/2010/main" val="1212250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Rectangle 1086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89" name="Group 1088">
            <a:extLst>
              <a:ext uri="{FF2B5EF4-FFF2-40B4-BE49-F238E27FC236}">
                <a16:creationId xmlns:a16="http://schemas.microsoft.com/office/drawing/2014/main" id="{2A638C7D-9088-41A9-88A0-7357157BC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31180" y="1109243"/>
            <a:ext cx="4842710" cy="4842710"/>
            <a:chOff x="1881974" y="1174396"/>
            <a:chExt cx="5290997" cy="5290997"/>
          </a:xfrm>
        </p:grpSpPr>
        <p:sp>
          <p:nvSpPr>
            <p:cNvPr id="1090" name="Oval 1089">
              <a:extLst>
                <a:ext uri="{FF2B5EF4-FFF2-40B4-BE49-F238E27FC236}">
                  <a16:creationId xmlns:a16="http://schemas.microsoft.com/office/drawing/2014/main" id="{9714B173-1D32-4BBC-A685-1F5D257AB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1" name="Oval 1090">
              <a:extLst>
                <a:ext uri="{FF2B5EF4-FFF2-40B4-BE49-F238E27FC236}">
                  <a16:creationId xmlns:a16="http://schemas.microsoft.com/office/drawing/2014/main" id="{BEF82DD1-2343-4F41-B6A7-A6489A713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93" name="Oval 1092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270" y="1095407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5" name="Group 1094">
            <a:extLst>
              <a:ext uri="{FF2B5EF4-FFF2-40B4-BE49-F238E27FC236}">
                <a16:creationId xmlns:a16="http://schemas.microsoft.com/office/drawing/2014/main" id="{3F219210-B16A-47B6-9AA8-207DAFF37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1036" name="Picture 12" descr="Dead Images – Browse 1,382,046 Stock Photos, Vectors, and Video | Adobe  Stock">
            <a:extLst>
              <a:ext uri="{FF2B5EF4-FFF2-40B4-BE49-F238E27FC236}">
                <a16:creationId xmlns:a16="http://schemas.microsoft.com/office/drawing/2014/main" id="{9245113A-27AD-5C68-D1CE-5DD8269640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4" r="-1" b="-1"/>
          <a:stretch/>
        </p:blipFill>
        <p:spPr bwMode="auto">
          <a:xfrm>
            <a:off x="1649077" y="2331966"/>
            <a:ext cx="3217333" cy="228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99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aphicFrame>
        <p:nvGraphicFramePr>
          <p:cNvPr id="71" name="Content Placeholder 2">
            <a:extLst>
              <a:ext uri="{FF2B5EF4-FFF2-40B4-BE49-F238E27FC236}">
                <a16:creationId xmlns:a16="http://schemas.microsoft.com/office/drawing/2014/main" id="{42BCF3D9-B32C-7ACD-4EBB-0841BB328F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4781397"/>
              </p:ext>
            </p:extLst>
          </p:nvPr>
        </p:nvGraphicFramePr>
        <p:xfrm>
          <a:off x="6234868" y="1820369"/>
          <a:ext cx="521717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24721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451DA6-A422-F67A-C04B-B0F65004C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How can we prevent cancer</a:t>
            </a:r>
          </a:p>
        </p:txBody>
      </p:sp>
      <p:pic>
        <p:nvPicPr>
          <p:cNvPr id="2050" name="Picture 2" descr="Infographic shows 9 ways to prevent cancer">
            <a:extLst>
              <a:ext uri="{FF2B5EF4-FFF2-40B4-BE49-F238E27FC236}">
                <a16:creationId xmlns:a16="http://schemas.microsoft.com/office/drawing/2014/main" id="{536D9F31-6125-1600-C8DD-5FE691784D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3" t="112" r="444" b="-1372"/>
          <a:stretch/>
        </p:blipFill>
        <p:spPr bwMode="auto">
          <a:xfrm>
            <a:off x="5383303" y="643466"/>
            <a:ext cx="5568726" cy="586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61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0" name="Rectangle 10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1373F8-2E32-3AB5-DA6E-CF945231D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807557"/>
            <a:ext cx="6894576" cy="762326"/>
          </a:xfrm>
        </p:spPr>
        <p:txBody>
          <a:bodyPr anchor="b">
            <a:normAutofit fontScale="90000"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5400" b="1" dirty="0">
                <a:effectLst/>
              </a:rPr>
              <a:t>Cancer vaccines</a:t>
            </a:r>
            <a:endParaRPr lang="en-US" sz="5400" dirty="0"/>
          </a:p>
        </p:txBody>
      </p:sp>
      <p:pic>
        <p:nvPicPr>
          <p:cNvPr id="5" name="Picture 4" descr="Close up photo of vial beside a syringe">
            <a:extLst>
              <a:ext uri="{FF2B5EF4-FFF2-40B4-BE49-F238E27FC236}">
                <a16:creationId xmlns:a16="http://schemas.microsoft.com/office/drawing/2014/main" id="{B82F536D-422F-5815-7B8D-1473714BD5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26" r="27030" b="-2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2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9" name="Content Placeholder 2">
            <a:extLst>
              <a:ext uri="{FF2B5EF4-FFF2-40B4-BE49-F238E27FC236}">
                <a16:creationId xmlns:a16="http://schemas.microsoft.com/office/drawing/2014/main" id="{751FB29C-6141-8728-7C54-3AE35424A8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1162012"/>
              </p:ext>
            </p:extLst>
          </p:nvPr>
        </p:nvGraphicFramePr>
        <p:xfrm>
          <a:off x="4136994" y="2989326"/>
          <a:ext cx="8051958" cy="38138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76486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18" name="Rectangle 3117">
            <a:extLst>
              <a:ext uri="{FF2B5EF4-FFF2-40B4-BE49-F238E27FC236}">
                <a16:creationId xmlns:a16="http://schemas.microsoft.com/office/drawing/2014/main" id="{D3E17859-C5F0-476F-A082-A4CB8841D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375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5AB8CB-B9DC-51F2-0CAC-8AF52E6A2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599" cy="1325563"/>
          </a:xfrm>
        </p:spPr>
        <p:txBody>
          <a:bodyPr>
            <a:normAutofit/>
          </a:bodyPr>
          <a:lstStyle/>
          <a:p>
            <a:r>
              <a:rPr lang="en-US" sz="3400" b="1"/>
              <a:t>Making treatment vaccines that work is a challenge because:</a:t>
            </a:r>
            <a:br>
              <a:rPr lang="en-US" sz="3400"/>
            </a:br>
            <a:endParaRPr lang="en-US" sz="3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E740B-F058-EDDD-9EB6-C8522272F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pPr lvl="0"/>
            <a:r>
              <a:rPr lang="en-US"/>
              <a:t>Cancer cells suppress the immune system. </a:t>
            </a:r>
          </a:p>
          <a:p>
            <a:pPr lvl="0"/>
            <a:r>
              <a:rPr lang="en-US"/>
              <a:t>Cancer cells start from a person’s own healthy cells.</a:t>
            </a:r>
          </a:p>
          <a:p>
            <a:pPr lvl="0"/>
            <a:r>
              <a:rPr lang="en-US"/>
              <a:t>Larger or more advanced tumors are hard to get rid of using only vaccines.</a:t>
            </a:r>
          </a:p>
          <a:p>
            <a:endParaRPr lang="en-US"/>
          </a:p>
        </p:txBody>
      </p:sp>
      <p:pic>
        <p:nvPicPr>
          <p:cNvPr id="3074" name="Picture 2" descr="Gene therapy avenues and COVID-19 vaccines | Genes &amp; Immunity">
            <a:extLst>
              <a:ext uri="{FF2B5EF4-FFF2-40B4-BE49-F238E27FC236}">
                <a16:creationId xmlns:a16="http://schemas.microsoft.com/office/drawing/2014/main" id="{3AD3ABE7-52FE-2D92-16F7-320509FD77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" r="41790"/>
          <a:stretch/>
        </p:blipFill>
        <p:spPr bwMode="auto">
          <a:xfrm>
            <a:off x="6848918" y="1771078"/>
            <a:ext cx="4504881" cy="4504881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20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980527" y="1929807"/>
            <a:ext cx="4556632" cy="455663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22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00988" y="1969050"/>
            <a:ext cx="666675" cy="6485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409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90" name="Rectangle 2089">
            <a:extLst>
              <a:ext uri="{FF2B5EF4-FFF2-40B4-BE49-F238E27FC236}">
                <a16:creationId xmlns:a16="http://schemas.microsoft.com/office/drawing/2014/main" id="{DB304A14-32D0-4873-B914-423ED7B8D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3E6F5B-C0F0-BA2E-06F7-71472A439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87502" cy="1325563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Human Papilloma Virus (HPV):</a:t>
            </a:r>
            <a:endParaRPr lang="en-US"/>
          </a:p>
        </p:txBody>
      </p:sp>
      <p:pic>
        <p:nvPicPr>
          <p:cNvPr id="2052" name="Picture 4" descr="HPV Nedir?">
            <a:extLst>
              <a:ext uri="{FF2B5EF4-FFF2-40B4-BE49-F238E27FC236}">
                <a16:creationId xmlns:a16="http://schemas.microsoft.com/office/drawing/2014/main" id="{C583EE2C-0526-169A-07C4-91565A05D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3" r="33206"/>
          <a:stretch/>
        </p:blipFill>
        <p:spPr bwMode="auto">
          <a:xfrm>
            <a:off x="6621294" y="1295416"/>
            <a:ext cx="5570706" cy="5562584"/>
          </a:xfrm>
          <a:custGeom>
            <a:avLst/>
            <a:gdLst/>
            <a:ahLst/>
            <a:cxnLst/>
            <a:rect l="l" t="t" r="r" b="b"/>
            <a:pathLst>
              <a:path w="5570706" h="5562584">
                <a:moveTo>
                  <a:pt x="3374687" y="0"/>
                </a:moveTo>
                <a:cubicBezTo>
                  <a:pt x="4190094" y="0"/>
                  <a:pt x="4937956" y="289196"/>
                  <a:pt x="5521301" y="770615"/>
                </a:cubicBezTo>
                <a:lnTo>
                  <a:pt x="5570706" y="815517"/>
                </a:lnTo>
                <a:lnTo>
                  <a:pt x="5570706" y="5562584"/>
                </a:lnTo>
                <a:lnTo>
                  <a:pt x="808135" y="5562584"/>
                </a:lnTo>
                <a:lnTo>
                  <a:pt x="770615" y="5521302"/>
                </a:lnTo>
                <a:cubicBezTo>
                  <a:pt x="289196" y="4937957"/>
                  <a:pt x="0" y="4190095"/>
                  <a:pt x="0" y="3374687"/>
                </a:cubicBezTo>
                <a:cubicBezTo>
                  <a:pt x="0" y="1510899"/>
                  <a:pt x="1510899" y="0"/>
                  <a:pt x="337468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2" name="!!Oval">
            <a:extLst>
              <a:ext uri="{FF2B5EF4-FFF2-40B4-BE49-F238E27FC236}">
                <a16:creationId xmlns:a16="http://schemas.microsoft.com/office/drawing/2014/main" id="{1D460C86-854F-4FB3-ABC2-E823D8FEB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3451" y="1656147"/>
            <a:ext cx="546100" cy="54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94" name="!!Arc">
            <a:extLst>
              <a:ext uri="{FF2B5EF4-FFF2-40B4-BE49-F238E27FC236}">
                <a16:creationId xmlns:a16="http://schemas.microsoft.com/office/drawing/2014/main" id="{BB48116A-278A-4CC5-89D3-9DE8E8FF1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739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210D1F6-62A4-B0A2-F5C9-25EB6977C6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3294391"/>
              </p:ext>
            </p:extLst>
          </p:nvPr>
        </p:nvGraphicFramePr>
        <p:xfrm>
          <a:off x="838200" y="1825625"/>
          <a:ext cx="538750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82638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58" name="Rectangle 4357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41200B-DB39-B5B4-7843-938116C06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28860"/>
            <a:ext cx="4818888" cy="1481328"/>
          </a:xfrm>
        </p:spPr>
        <p:txBody>
          <a:bodyPr anchor="b">
            <a:normAutofit/>
          </a:bodyPr>
          <a:lstStyle/>
          <a:p>
            <a:pPr>
              <a:spcAft>
                <a:spcPts val="800"/>
              </a:spcAft>
            </a:pPr>
            <a:r>
              <a:rPr lang="en-US" sz="2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Transmitted primarily through:</a:t>
            </a:r>
            <a:br>
              <a:rPr lang="en-US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a)</a:t>
            </a:r>
            <a:r>
              <a:rPr lang="en-US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Skin-to-skin	b) Skin-to-mucosa	</a:t>
            </a:r>
            <a:br>
              <a:rPr lang="en-US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        c) Mucosa-to-mucosa</a:t>
            </a:r>
            <a:br>
              <a:rPr lang="en-US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2200" dirty="0"/>
          </a:p>
        </p:txBody>
      </p:sp>
      <p:sp>
        <p:nvSpPr>
          <p:cNvPr id="4360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9D313-D5C8-EF46-E726-45AA96F03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0" indent="0">
              <a:spcAft>
                <a:spcPts val="800"/>
              </a:spcAft>
              <a:buNone/>
            </a:pPr>
            <a:r>
              <a:rPr lang="en-US" sz="2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Facts:</a:t>
            </a:r>
            <a:endParaRPr lang="en-US" sz="22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There are more than two hundred HPV types.</a:t>
            </a:r>
            <a:endParaRPr lang="en-US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Mainly infect cutaneous and mucosal tissues.</a:t>
            </a:r>
            <a:endParaRPr lang="en-US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High risk or oncogenic HPV types {HPV18}.</a:t>
            </a:r>
            <a:endParaRPr lang="en-US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Low risk or non-oncogenic HPV types {HPV6}.</a:t>
            </a:r>
            <a:endParaRPr lang="en-US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spcAft>
                <a:spcPts val="800"/>
              </a:spcAft>
              <a:buNone/>
            </a:pPr>
            <a:endParaRPr lang="en-US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0ACB81-9272-A718-E2B9-3956D04CCBE4}"/>
              </a:ext>
            </a:extLst>
          </p:cNvPr>
          <p:cNvSpPr/>
          <p:nvPr/>
        </p:nvSpPr>
        <p:spPr>
          <a:xfrm>
            <a:off x="0" y="-266"/>
            <a:ext cx="12260062" cy="879156"/>
          </a:xfrm>
          <a:prstGeom prst="rect">
            <a:avLst/>
          </a:prstGeom>
          <a:solidFill>
            <a:srgbClr val="42297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HPV virus is transmitted through skin-to-skin contact during sexual  act.High-risk HPV can go undetected as they are often asymptomatic, hence  the higher chance of transmission.Therefore, it is important to get  yourself screened">
            <a:extLst>
              <a:ext uri="{FF2B5EF4-FFF2-40B4-BE49-F238E27FC236}">
                <a16:creationId xmlns:a16="http://schemas.microsoft.com/office/drawing/2014/main" id="{A918AB60-76D0-0FF2-A6AE-A7FF7794F0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241" b="96481" l="58426" r="97593">
                        <a14:foregroundMark x1="63148" y1="45833" x2="66574" y2="43796"/>
                        <a14:foregroundMark x1="66574" y1="43796" x2="72130" y2="42963"/>
                        <a14:foregroundMark x1="72130" y1="42963" x2="77315" y2="42963"/>
                        <a14:foregroundMark x1="77315" y1="42963" x2="82130" y2="45093"/>
                        <a14:foregroundMark x1="82130" y1="45093" x2="85000" y2="47963"/>
                        <a14:foregroundMark x1="81481" y1="42778" x2="75093" y2="42222"/>
                        <a14:foregroundMark x1="73056" y1="42037" x2="67963" y2="42222"/>
                        <a14:foregroundMark x1="67963" y1="42222" x2="67685" y2="42407"/>
                        <a14:foregroundMark x1="90093" y1="55370" x2="89444" y2="57315"/>
                        <a14:foregroundMark x1="90370" y1="55370" x2="89352" y2="57870"/>
                        <a14:foregroundMark x1="83611" y1="76481" x2="71111" y2="78611"/>
                        <a14:foregroundMark x1="71111" y1="78611" x2="81296" y2="78333"/>
                        <a14:foregroundMark x1="81296" y1="78333" x2="86759" y2="83796"/>
                        <a14:foregroundMark x1="86759" y1="83796" x2="83056" y2="86574"/>
                        <a14:foregroundMark x1="83056" y1="86574" x2="72685" y2="88148"/>
                        <a14:foregroundMark x1="72685" y1="88148" x2="71296" y2="74444"/>
                        <a14:foregroundMark x1="91667" y1="86111" x2="82593" y2="78148"/>
                        <a14:foregroundMark x1="91389" y1="83704" x2="83056" y2="75000"/>
                        <a14:foregroundMark x1="90926" y1="82593" x2="83981" y2="76667"/>
                        <a14:foregroundMark x1="83981" y1="76667" x2="82778" y2="76296"/>
                        <a14:foregroundMark x1="89074" y1="55556" x2="92130" y2="56389"/>
                        <a14:foregroundMark x1="71759" y1="38981" x2="76019" y2="40185"/>
                        <a14:foregroundMark x1="77037" y1="86759" x2="69167" y2="85370"/>
                        <a14:foregroundMark x1="69167" y1="85370" x2="67870" y2="87500"/>
                        <a14:foregroundMark x1="67963" y1="90741" x2="66759" y2="90648"/>
                        <a14:foregroundMark x1="66759" y1="90648" x2="92500" y2="92685"/>
                        <a14:foregroundMark x1="96216" y1="91249" x2="96574" y2="91111"/>
                        <a14:foregroundMark x1="94656" y1="91852" x2="95622" y2="91479"/>
                        <a14:foregroundMark x1="92500" y1="92685" x2="94656" y2="91852"/>
                        <a14:foregroundMark x1="95135" y1="90715" x2="90185" y2="89352"/>
                        <a14:foregroundMark x1="96574" y1="91111" x2="96033" y2="90962"/>
                        <a14:foregroundMark x1="90185" y1="89352" x2="90185" y2="89352"/>
                        <a14:foregroundMark x1="86944" y1="88981" x2="93796" y2="88148"/>
                        <a14:foregroundMark x1="93796" y1="88148" x2="94074" y2="88426"/>
                        <a14:foregroundMark x1="90926" y1="80093" x2="88426" y2="75093"/>
                        <a14:foregroundMark x1="88426" y1="75093" x2="93611" y2="69630"/>
                        <a14:foregroundMark x1="93611" y1="69630" x2="87963" y2="68796"/>
                        <a14:foregroundMark x1="87963" y1="68796" x2="90556" y2="50278"/>
                        <a14:foregroundMark x1="90556" y1="50278" x2="89259" y2="57778"/>
                        <a14:foregroundMark x1="89259" y1="57778" x2="89537" y2="58426"/>
                        <a14:foregroundMark x1="91019" y1="65185" x2="91019" y2="65185"/>
                        <a14:foregroundMark x1="91019" y1="65463" x2="88519" y2="69352"/>
                        <a14:foregroundMark x1="88519" y1="69352" x2="82500" y2="65648"/>
                        <a14:foregroundMark x1="82500" y1="65648" x2="86389" y2="62407"/>
                        <a14:foregroundMark x1="86389" y1="62407" x2="86204" y2="75556"/>
                        <a14:foregroundMark x1="86204" y1="75556" x2="87963" y2="79722"/>
                        <a14:foregroundMark x1="87963" y1="79722" x2="83056" y2="56852"/>
                        <a14:foregroundMark x1="92593" y1="68241" x2="97685" y2="77130"/>
                        <a14:foregroundMark x1="97685" y1="77130" x2="92870" y2="75093"/>
                        <a14:foregroundMark x1="92870" y1="75093" x2="91481" y2="71852"/>
                        <a14:foregroundMark x1="97222" y1="75093" x2="97407" y2="76204"/>
                        <a14:foregroundMark x1="97222" y1="74167" x2="95463" y2="78611"/>
                        <a14:foregroundMark x1="95463" y1="78611" x2="92315" y2="75648"/>
                        <a14:foregroundMark x1="92593" y1="67963" x2="97222" y2="73519"/>
                        <a14:foregroundMark x1="97500" y1="74074" x2="95093" y2="78241"/>
                        <a14:foregroundMark x1="95093" y1="78241" x2="92685" y2="76852"/>
                        <a14:foregroundMark x1="93333" y1="77500" x2="97315" y2="76481"/>
                        <a14:foregroundMark x1="91944" y1="78333" x2="95000" y2="77778"/>
                        <a14:foregroundMark x1="94074" y1="79444" x2="97037" y2="78519"/>
                        <a14:foregroundMark x1="97222" y1="77778" x2="97407" y2="74259"/>
                        <a14:foregroundMark x1="97593" y1="75463" x2="97593" y2="75463"/>
                        <a14:foregroundMark x1="97593" y1="76019" x2="97593" y2="76019"/>
                        <a14:foregroundMark x1="97593" y1="77685" x2="96759" y2="69074"/>
                        <a14:foregroundMark x1="69259" y1="88333" x2="64630" y2="93426"/>
                        <a14:foregroundMark x1="64630" y1="93426" x2="67500" y2="85278"/>
                        <a14:foregroundMark x1="67500" y1="85278" x2="63704" y2="95648"/>
                        <a14:foregroundMark x1="63704" y1="95648" x2="63426" y2="96019"/>
                        <a14:foregroundMark x1="72870" y1="37500" x2="63889" y2="42593"/>
                        <a14:foregroundMark x1="63889" y1="42593" x2="60093" y2="49815"/>
                        <a14:foregroundMark x1="60093" y1="49815" x2="58426" y2="60648"/>
                        <a14:foregroundMark x1="58426" y1="60648" x2="59074" y2="67222"/>
                        <a14:foregroundMark x1="59074" y1="67222" x2="65093" y2="77593"/>
                        <a14:foregroundMark x1="65093" y1="77593" x2="65648" y2="83519"/>
                        <a14:foregroundMark x1="65648" y1="83519" x2="62041" y2="90179"/>
                        <a14:foregroundMark x1="61263" y1="95104" x2="61111" y2="95648"/>
                        <a14:foregroundMark x1="66296" y1="90093" x2="80741" y2="93704"/>
                        <a14:foregroundMark x1="80741" y1="93704" x2="84630" y2="93241"/>
                        <a14:foregroundMark x1="63981" y1="92778" x2="85463" y2="89537"/>
                        <a14:foregroundMark x1="85463" y1="89537" x2="85741" y2="89537"/>
                        <a14:foregroundMark x1="96111" y1="91667" x2="91204" y2="81204"/>
                        <a14:foregroundMark x1="88981" y1="51759" x2="78519" y2="33241"/>
                        <a14:foregroundMark x1="78519" y1="33241" x2="64167" y2="41574"/>
                        <a14:foregroundMark x1="64167" y1="41574" x2="59167" y2="48611"/>
                        <a14:foregroundMark x1="59167" y1="48611" x2="59259" y2="57500"/>
                        <a14:foregroundMark x1="95741" y1="93611" x2="78241" y2="94259"/>
                        <a14:foregroundMark x1="78241" y1="94259" x2="73611" y2="96019"/>
                        <a14:foregroundMark x1="73611" y1="96019" x2="73241" y2="96481"/>
                        <a14:foregroundMark x1="95370" y1="94630" x2="77685" y2="95093"/>
                        <a14:foregroundMark x1="95926" y1="94630" x2="95926" y2="94630"/>
                        <a14:backgroundMark x1="60648" y1="94444" x2="61204" y2="92315"/>
                        <a14:backgroundMark x1="60278" y1="93148" x2="59537" y2="93796"/>
                        <a14:backgroundMark x1="60370" y1="91944" x2="62037" y2="91759"/>
                        <a14:backgroundMark x1="62037" y1="91759" x2="62037" y2="91759"/>
                        <a14:backgroundMark x1="62130" y1="92037" x2="60185" y2="94352"/>
                        <a14:backgroundMark x1="59444" y1="94259" x2="59907" y2="95000"/>
                        <a14:backgroundMark x1="61944" y1="91759" x2="62500" y2="91852"/>
                        <a14:backgroundMark x1="95833" y1="91852" x2="95833" y2="91852"/>
                        <a14:backgroundMark x1="96481" y1="91667" x2="95741" y2="9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715" t="36808" r="-1032" b="5046"/>
          <a:stretch/>
        </p:blipFill>
        <p:spPr bwMode="auto">
          <a:xfrm>
            <a:off x="5655076" y="1"/>
            <a:ext cx="5902940" cy="695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775802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</TotalTime>
  <Words>655</Words>
  <Application>Microsoft Office PowerPoint</Application>
  <PresentationFormat>Widescreen</PresentationFormat>
  <Paragraphs>78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Calibri</vt:lpstr>
      <vt:lpstr>Calibri Light</vt:lpstr>
      <vt:lpstr>Garamond</vt:lpstr>
      <vt:lpstr>Söhne</vt:lpstr>
      <vt:lpstr>Symbol</vt:lpstr>
      <vt:lpstr>Times New Roman</vt:lpstr>
      <vt:lpstr>Wingdings</vt:lpstr>
      <vt:lpstr>Office Theme</vt:lpstr>
      <vt:lpstr>Organic</vt:lpstr>
      <vt:lpstr>Cancer Vaccines  Gardasil Case </vt:lpstr>
      <vt:lpstr>Presentation Outline</vt:lpstr>
      <vt:lpstr>What is cancer:</vt:lpstr>
      <vt:lpstr>PowerPoint Presentation</vt:lpstr>
      <vt:lpstr>How can we prevent cancer</vt:lpstr>
      <vt:lpstr>Cancer vaccines</vt:lpstr>
      <vt:lpstr>Making treatment vaccines that work is a challenge because: </vt:lpstr>
      <vt:lpstr>Human Papilloma Virus (HPV):</vt:lpstr>
      <vt:lpstr>Transmitted primarily through: a)Skin-to-skin b) Skin-to-mucosa           c) Mucosa-to-mucosa </vt:lpstr>
      <vt:lpstr>In general, HPV is associated with: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Cancer Vaccines  Gardasil Case</dc:title>
  <dc:creator>MOUTESEM SHAKDOUH</dc:creator>
  <cp:lastModifiedBy>SUHAYB HALBUS</cp:lastModifiedBy>
  <cp:revision>23</cp:revision>
  <dcterms:created xsi:type="dcterms:W3CDTF">2023-12-07T18:13:15Z</dcterms:created>
  <dcterms:modified xsi:type="dcterms:W3CDTF">2023-12-11T06:17:31Z</dcterms:modified>
</cp:coreProperties>
</file>